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6" r:id="rId2"/>
    <p:sldId id="341" r:id="rId3"/>
    <p:sldId id="325" r:id="rId4"/>
    <p:sldId id="359" r:id="rId5"/>
    <p:sldId id="358" r:id="rId6"/>
    <p:sldId id="360" r:id="rId7"/>
    <p:sldId id="364" r:id="rId8"/>
    <p:sldId id="363" r:id="rId9"/>
    <p:sldId id="361" r:id="rId10"/>
    <p:sldId id="362" r:id="rId11"/>
    <p:sldId id="365" r:id="rId12"/>
    <p:sldId id="366" r:id="rId13"/>
    <p:sldId id="367" r:id="rId14"/>
    <p:sldId id="370" r:id="rId15"/>
    <p:sldId id="371" r:id="rId16"/>
    <p:sldId id="369" r:id="rId17"/>
  </p:sldIdLst>
  <p:sldSz cx="9144000" cy="6858000" type="screen4x3"/>
  <p:notesSz cx="6856413" cy="97139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0CC00"/>
    <a:srgbClr val="CC0099"/>
    <a:srgbClr val="FF9900"/>
    <a:srgbClr val="002B2E"/>
    <a:srgbClr val="BDFD6F"/>
    <a:srgbClr val="8BF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3" autoAdjust="0"/>
  </p:normalViewPr>
  <p:slideViewPr>
    <p:cSldViewPr>
      <p:cViewPr varScale="1">
        <p:scale>
          <a:sx n="67" d="100"/>
          <a:sy n="67" d="100"/>
        </p:scale>
        <p:origin x="147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A4F886-4440-40D3-9EC3-83A3E17842D7}" type="datetimeFigureOut">
              <a:rPr lang="pt-PT"/>
              <a:pPr>
                <a:defRPr/>
              </a:pPr>
              <a:t>13/11/2023</a:t>
            </a:fld>
            <a:endParaRPr lang="pt-PT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61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4C699DD-5FFF-4733-BDA6-1A97CE282DE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85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536-81E9-4493-AE03-3FF22CF5D37E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51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699DD-5FFF-4733-BDA6-1A97CE282DEB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Factor</a:t>
            </a:r>
            <a:r>
              <a:rPr lang="pt-PT" dirty="0"/>
              <a:t> de conversão tem em conta os diferentes coeficientes de extinção molar. Unidades de A = unidades de OD.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106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>
                <a:ea typeface="Times" charset="0"/>
                <a:cs typeface="Times New Roman" pitchFamily="18" charset="0"/>
              </a:rPr>
              <a:t>dNTPs</a:t>
            </a:r>
            <a:r>
              <a:rPr lang="pt-PT" dirty="0">
                <a:ea typeface="Times" charset="0"/>
                <a:cs typeface="Times New Roman" pitchFamily="18" charset="0"/>
              </a:rPr>
              <a:t>: mistura dos quatro </a:t>
            </a:r>
            <a:r>
              <a:rPr lang="pt-PT" dirty="0" err="1">
                <a:ea typeface="Times" charset="0"/>
                <a:cs typeface="Times New Roman" pitchFamily="18" charset="0"/>
              </a:rPr>
              <a:t>desoxirribonucleotídeos</a:t>
            </a:r>
            <a:r>
              <a:rPr lang="pt-PT" dirty="0">
                <a:ea typeface="Times" charset="0"/>
                <a:cs typeface="Times New Roman" pitchFamily="18" charset="0"/>
              </a:rPr>
              <a:t> trifosfatos.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210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i="0" dirty="0">
                <a:solidFill>
                  <a:srgbClr val="000000"/>
                </a:solidFill>
                <a:effectLst/>
                <a:latin typeface="Lucida Grande"/>
              </a:rPr>
              <a:t>As purinas, adenina (A) e guanina (G), são maiores e contém mais dois anéis, ao contrário das pirimidinas, citosina (C), uracilo (U) e timina (T), que são menores e compostas apenas por um anel.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402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Destroem a ligação fosfodiéster entre nucleótidos. Lado </a:t>
            </a:r>
            <a:r>
              <a:rPr lang="pt-PT" dirty="0" err="1"/>
              <a:t>dir</a:t>
            </a:r>
            <a:r>
              <a:rPr lang="pt-PT" dirty="0"/>
              <a:t> da imagem: especificidade na hibridação, por complementaridade entre nucleótidos, que ocorre numa ligação posterior.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973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Extremidades coesivas de cadeia simples. </a:t>
            </a:r>
            <a:r>
              <a:rPr lang="pt-PT"/>
              <a:t>Extremidades retas de cadeia 2x.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44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dirty="0"/>
              <a:t>O excesso de DNA prejudica a restrição devido à viscosidade. Tampões: variam na </a:t>
            </a:r>
            <a:r>
              <a:rPr lang="pt-PT" dirty="0" err="1"/>
              <a:t>conc</a:t>
            </a:r>
            <a:r>
              <a:rPr lang="pt-PT" dirty="0"/>
              <a:t> salina (0-150 </a:t>
            </a:r>
            <a:r>
              <a:rPr lang="pt-PT" dirty="0" err="1"/>
              <a:t>mM</a:t>
            </a:r>
            <a:r>
              <a:rPr lang="pt-PT"/>
              <a:t>) e no pH (7.2-8.5).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2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D92-F0B3-44AE-8E77-6D2A65A89B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EEE1-B50B-4A4F-A745-ECEAF9B3051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77E6-4278-4C2B-9580-97DDE77876F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6174-07DB-499E-92DE-229C502316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637F-BC0A-434D-9BF4-2C563A5BA64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FCCE-24D4-42B9-BD50-D23B770935A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90ED-609E-4D2F-823E-B17188F6D74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2D9C-9004-4DB8-BB99-A95E531B892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D3476-EAA4-43A9-997B-A7C32B725D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9560-E91C-4738-B6AF-525766EC4DE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FDAA-2798-4C07-A320-5A44E5BE962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A9898-05F2-43ED-8141-55FA4B7DD8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frm=1&amp;source=images&amp;cd=&amp;cad=rja&amp;docid=ZTdJomoKC2hM9M&amp;tbnid=-R_yh_OaODvBOM:&amp;ved=0CAUQjRw&amp;url=http://www.facultystore.co.uk/catalog/index.php?manufacturers_id=17&amp;page=1&amp;sort=2d&amp;osCsid=23d9470f52a98056cf1af21c6adebce4&amp;ei=PRyAUqf4LKGm0QWht4CoDw&amp;psig=AFQjCNFI3kQryemKwLWbJkv9btktPB2f7A&amp;ust=13842136979682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661024"/>
            <a:ext cx="9144000" cy="119697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4625" y="290513"/>
            <a:ext cx="6192838" cy="100806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bg1"/>
                </a:solidFill>
              </a:rPr>
              <a:t>Main Achievements</a:t>
            </a:r>
          </a:p>
        </p:txBody>
      </p:sp>
      <p:sp>
        <p:nvSpPr>
          <p:cNvPr id="641" name="Text Box 56"/>
          <p:cNvSpPr txBox="1">
            <a:spLocks noChangeArrowheads="1"/>
          </p:cNvSpPr>
          <p:nvPr/>
        </p:nvSpPr>
        <p:spPr bwMode="auto">
          <a:xfrm>
            <a:off x="0" y="1772816"/>
            <a:ext cx="9001156" cy="18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FUNDAMENTOS DE BIOLOGIA MOLECULAR</a:t>
            </a: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PRÁTICAS LABORATORIAIS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29" name="Rectangle 7"/>
          <p:cNvSpPr>
            <a:spLocks noChangeArrowheads="1"/>
          </p:cNvSpPr>
          <p:nvPr/>
        </p:nvSpPr>
        <p:spPr bwMode="auto">
          <a:xfrm>
            <a:off x="642910" y="71414"/>
            <a:ext cx="758825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PT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241" name="TextBox 1240"/>
          <p:cNvSpPr txBox="1"/>
          <p:nvPr/>
        </p:nvSpPr>
        <p:spPr>
          <a:xfrm>
            <a:off x="539552" y="4293096"/>
            <a:ext cx="80724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Departamento</a:t>
            </a:r>
            <a:r>
              <a:rPr lang="en-US" sz="2000" dirty="0"/>
              <a:t> de </a:t>
            </a:r>
            <a:r>
              <a:rPr lang="en-US" sz="2000" dirty="0" err="1"/>
              <a:t>Biologia</a:t>
            </a:r>
            <a:r>
              <a:rPr lang="en-US" sz="2000" dirty="0"/>
              <a:t> Vegetal </a:t>
            </a:r>
          </a:p>
          <a:p>
            <a:pPr algn="ctr"/>
            <a:r>
              <a:rPr lang="en-US" sz="2000" dirty="0" err="1"/>
              <a:t>Faculdade</a:t>
            </a:r>
            <a:r>
              <a:rPr lang="en-US" sz="2000" dirty="0"/>
              <a:t> de </a:t>
            </a:r>
            <a:r>
              <a:rPr lang="en-US" sz="2000" dirty="0" err="1"/>
              <a:t>Ciências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Universidade</a:t>
            </a:r>
            <a:r>
              <a:rPr lang="en-US" sz="2000" dirty="0"/>
              <a:t> de </a:t>
            </a:r>
            <a:r>
              <a:rPr lang="en-US" sz="2000" dirty="0" err="1"/>
              <a:t>Lisboa</a:t>
            </a:r>
            <a:r>
              <a:rPr lang="en-US" sz="2000" dirty="0"/>
              <a:t> </a:t>
            </a:r>
          </a:p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PT" sz="2400" dirty="0">
                <a:solidFill>
                  <a:srgbClr val="4B6067"/>
                </a:solidFill>
              </a:rPr>
              <a:t> </a:t>
            </a:r>
          </a:p>
        </p:txBody>
      </p:sp>
      <p:pic>
        <p:nvPicPr>
          <p:cNvPr id="160770" name="Picture 2" descr="C:\Users\Ana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181024" cy="1662184"/>
          </a:xfrm>
          <a:prstGeom prst="rect">
            <a:avLst/>
          </a:prstGeom>
          <a:noFill/>
        </p:spPr>
      </p:pic>
      <p:pic>
        <p:nvPicPr>
          <p:cNvPr id="2" name="Picture 1" descr="C:\Users\Ana\AppData\Local\Microsoft\Windows\Temporary Internet Files\Content.IE5\6TJQOYJK\ciencias_ul_azu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546060" cy="1008112"/>
          </a:xfrm>
          <a:prstGeom prst="rect">
            <a:avLst/>
          </a:prstGeom>
          <a:noFill/>
        </p:spPr>
      </p:pic>
      <p:sp>
        <p:nvSpPr>
          <p:cNvPr id="160771" name="AutoShape 3" descr="Image result for cientist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170" name="AutoShape 2" descr="Image result for thermocycler mycicl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4" name="AutoShape 2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6" name="AutoShape 4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9" name="AutoShape 7" descr="https://tse3.mm.bing.net/th?id=OIP.M082524d97fd2f5125e8d4373ce01f6ddH0&amp;pid=15.1&amp;P=0&amp;w=282&amp;h=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7504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2023/2024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5445224"/>
            <a:ext cx="9144000" cy="14127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3867450" y="54452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Docentes: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19672" y="5471353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Mónica Sebastiana                   </a:t>
            </a:r>
            <a:r>
              <a:rPr lang="pt-PT" sz="1600" b="1" dirty="0" err="1"/>
              <a:t>mgsebastiana@fc.ul.pt</a:t>
            </a:r>
            <a:endParaRPr lang="pt-PT" sz="1600" b="1" dirty="0"/>
          </a:p>
          <a:p>
            <a:r>
              <a:rPr lang="pt-PT" sz="1600" b="1" dirty="0"/>
              <a:t>Rita Santos                                </a:t>
            </a:r>
            <a:r>
              <a:rPr lang="pt-PT" sz="1600" b="1" dirty="0" err="1"/>
              <a:t>absantos@fc.ul.pt</a:t>
            </a:r>
            <a:endParaRPr lang="pt-PT" sz="1600" b="1" dirty="0"/>
          </a:p>
          <a:p>
            <a:r>
              <a:rPr lang="pt-PT" sz="1600" b="1" dirty="0"/>
              <a:t>Susana Martins		    </a:t>
            </a:r>
            <a:r>
              <a:rPr lang="en-GB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sgmartins@ciencias.ulisboa.pt</a:t>
            </a:r>
          </a:p>
          <a:p>
            <a:r>
              <a:rPr lang="pt-PT" sz="1600" b="1" dirty="0"/>
              <a:t>Fernando Dias                           fmdias@fc.ul.pt</a:t>
            </a:r>
          </a:p>
          <a:p>
            <a:r>
              <a:rPr lang="pt-PT" sz="1600" b="1" dirty="0"/>
              <a:t>Susana Serrazina                      smserrazina@fc.ul.pt</a:t>
            </a:r>
          </a:p>
          <a:p>
            <a:endParaRPr lang="pt-PT" sz="1600" b="1" dirty="0"/>
          </a:p>
          <a:p>
            <a:endParaRPr lang="pt-PT" sz="1600" b="1" dirty="0"/>
          </a:p>
          <a:p>
            <a:endParaRPr lang="pt-PT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PCR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683568" y="1340768"/>
            <a:ext cx="705678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/>
              <a:t>Mistura de reação </a:t>
            </a:r>
            <a:r>
              <a:rPr lang="pt-PT" dirty="0"/>
              <a:t>(</a:t>
            </a:r>
            <a:r>
              <a:rPr lang="pt-PT" dirty="0" err="1"/>
              <a:t>microtubo</a:t>
            </a:r>
            <a:r>
              <a:rPr lang="pt-PT" dirty="0"/>
              <a:t> de 200 µl – volume final 20 µL):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Tampão [10x]: 2 µl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MgCl</a:t>
            </a:r>
            <a:r>
              <a:rPr lang="pt-PT" baseline="-25000" dirty="0"/>
              <a:t>2 </a:t>
            </a:r>
            <a:r>
              <a:rPr lang="pt-PT" dirty="0"/>
              <a:t>[25 </a:t>
            </a:r>
            <a:r>
              <a:rPr lang="pt-PT" dirty="0" err="1"/>
              <a:t>mM</a:t>
            </a:r>
            <a:r>
              <a:rPr lang="pt-PT" dirty="0"/>
              <a:t>]: 2 µl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i="1" dirty="0"/>
              <a:t>Primer </a:t>
            </a:r>
            <a:r>
              <a:rPr lang="en-US" dirty="0" err="1"/>
              <a:t>PjetFw</a:t>
            </a:r>
            <a:r>
              <a:rPr lang="en-US" dirty="0"/>
              <a:t> [5 pmol.µL</a:t>
            </a:r>
            <a:r>
              <a:rPr lang="en-US" baseline="30000" dirty="0"/>
              <a:t>-1</a:t>
            </a:r>
            <a:r>
              <a:rPr lang="en-US" dirty="0"/>
              <a:t>]: 2 µl</a:t>
            </a:r>
            <a:endParaRPr lang="pt-PT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i="1" dirty="0"/>
              <a:t>Primer</a:t>
            </a:r>
            <a:r>
              <a:rPr lang="en-US" dirty="0"/>
              <a:t> </a:t>
            </a:r>
            <a:r>
              <a:rPr lang="en-US" dirty="0" err="1"/>
              <a:t>PjetRev</a:t>
            </a:r>
            <a:r>
              <a:rPr lang="en-US" dirty="0"/>
              <a:t> [5 pmol.µL</a:t>
            </a:r>
            <a:r>
              <a:rPr lang="en-US" baseline="30000" dirty="0"/>
              <a:t>-1</a:t>
            </a:r>
            <a:r>
              <a:rPr lang="en-US" dirty="0"/>
              <a:t>]: 2 µl </a:t>
            </a:r>
            <a:endParaRPr lang="pt-PT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err="1"/>
              <a:t>dNTP</a:t>
            </a:r>
            <a:r>
              <a:rPr lang="pt-PT" dirty="0"/>
              <a:t> </a:t>
            </a:r>
            <a:r>
              <a:rPr lang="en-US" dirty="0"/>
              <a:t>[</a:t>
            </a:r>
            <a:r>
              <a:rPr lang="pt-PT" dirty="0"/>
              <a:t>5 </a:t>
            </a:r>
            <a:r>
              <a:rPr lang="pt-PT" dirty="0" err="1"/>
              <a:t>mM</a:t>
            </a:r>
            <a:r>
              <a:rPr lang="en-US" dirty="0"/>
              <a:t>]</a:t>
            </a:r>
            <a:r>
              <a:rPr lang="pt-PT" dirty="0"/>
              <a:t>: 2 µl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DNA: 50 </a:t>
            </a:r>
            <a:r>
              <a:rPr lang="pt-PT" dirty="0" err="1"/>
              <a:t>ng</a:t>
            </a:r>
            <a:r>
              <a:rPr lang="pt-PT" dirty="0"/>
              <a:t> de DNA </a:t>
            </a:r>
            <a:r>
              <a:rPr lang="pt-PT" dirty="0" err="1"/>
              <a:t>plasmídico</a:t>
            </a:r>
            <a:r>
              <a:rPr lang="pt-PT" dirty="0"/>
              <a:t> (Pjet1.2sp2300, concentração inicial 100 </a:t>
            </a:r>
            <a:r>
              <a:rPr lang="pt-PT" dirty="0">
                <a:highlight>
                  <a:srgbClr val="FFFF00"/>
                </a:highlight>
              </a:rPr>
              <a:t>ng.µl</a:t>
            </a:r>
            <a:r>
              <a:rPr lang="pt-PT" baseline="30000" dirty="0"/>
              <a:t>-1</a:t>
            </a:r>
            <a:r>
              <a:rPr lang="en-US" dirty="0"/>
              <a:t>)</a:t>
            </a:r>
            <a:r>
              <a:rPr lang="pt-PT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i="1" dirty="0" err="1"/>
              <a:t>Taq</a:t>
            </a:r>
            <a:r>
              <a:rPr lang="pt-PT" dirty="0"/>
              <a:t> [1U µL</a:t>
            </a:r>
            <a:r>
              <a:rPr lang="pt-PT" baseline="30000" dirty="0"/>
              <a:t>-1</a:t>
            </a:r>
            <a:r>
              <a:rPr lang="en-US" dirty="0"/>
              <a:t>]</a:t>
            </a:r>
            <a:r>
              <a:rPr lang="pt-PT" dirty="0"/>
              <a:t> : 0,5 µl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 ddH</a:t>
            </a:r>
            <a:r>
              <a:rPr lang="pt-PT" baseline="-25000" dirty="0"/>
              <a:t>2</a:t>
            </a:r>
            <a:r>
              <a:rPr lang="pt-PT" dirty="0"/>
              <a:t>0: para perfazer 20 µl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PCR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3635896" y="1628800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/>
              <a:t>Programa: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94 </a:t>
            </a:r>
            <a:r>
              <a:rPr lang="pt-PT" dirty="0" err="1"/>
              <a:t>ºC</a:t>
            </a:r>
            <a:r>
              <a:rPr lang="pt-PT" dirty="0"/>
              <a:t> - 2 min. (desnaturação inicial)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94 </a:t>
            </a:r>
            <a:r>
              <a:rPr lang="pt-PT" dirty="0" err="1"/>
              <a:t>ºC</a:t>
            </a:r>
            <a:r>
              <a:rPr lang="pt-PT" dirty="0"/>
              <a:t> - 1 min. (desnaturação)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60</a:t>
            </a:r>
            <a:r>
              <a:rPr lang="pt-PT" b="1" dirty="0"/>
              <a:t> </a:t>
            </a:r>
            <a:r>
              <a:rPr lang="pt-PT" dirty="0" err="1"/>
              <a:t>ºC</a:t>
            </a:r>
            <a:r>
              <a:rPr lang="pt-PT" dirty="0"/>
              <a:t> - 1 min. (emparelhamento)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72 </a:t>
            </a:r>
            <a:r>
              <a:rPr lang="pt-PT" dirty="0" err="1"/>
              <a:t>ºC</a:t>
            </a:r>
            <a:r>
              <a:rPr lang="pt-PT" dirty="0"/>
              <a:t> - 3 min (extensão: 1 min por cada 1000 </a:t>
            </a:r>
            <a:r>
              <a:rPr lang="pt-PT" dirty="0" err="1"/>
              <a:t>bp</a:t>
            </a:r>
            <a:r>
              <a:rPr lang="pt-PT" dirty="0"/>
              <a:t>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Repetir os passos de 2 a 4 - 29x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72 </a:t>
            </a:r>
            <a:r>
              <a:rPr lang="pt-PT" dirty="0" err="1"/>
              <a:t>ºC</a:t>
            </a:r>
            <a:r>
              <a:rPr lang="pt-PT" dirty="0"/>
              <a:t> – 10 min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4 </a:t>
            </a:r>
            <a:r>
              <a:rPr lang="pt-PT" dirty="0" err="1"/>
              <a:t>ºC</a:t>
            </a:r>
            <a:r>
              <a:rPr lang="pt-PT" dirty="0"/>
              <a:t>, até retirar do PCR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Congelar a -20ºC até utilização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pic>
        <p:nvPicPr>
          <p:cNvPr id="9" name="Picture 2" descr="Resultado de imagem para PCR equipamento bio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096344" cy="309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PCR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3635896" y="1628800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/>
              <a:t>Programa: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94 </a:t>
            </a:r>
            <a:r>
              <a:rPr lang="pt-PT" dirty="0" err="1"/>
              <a:t>ºC</a:t>
            </a:r>
            <a:r>
              <a:rPr lang="pt-PT" dirty="0"/>
              <a:t> - 2 min. (desnaturação inicial)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94 </a:t>
            </a:r>
            <a:r>
              <a:rPr lang="pt-PT" dirty="0" err="1"/>
              <a:t>ºC</a:t>
            </a:r>
            <a:r>
              <a:rPr lang="pt-PT" dirty="0"/>
              <a:t> - 1 min. (desnaturação)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60</a:t>
            </a:r>
            <a:r>
              <a:rPr lang="pt-PT" b="1" dirty="0"/>
              <a:t> </a:t>
            </a:r>
            <a:r>
              <a:rPr lang="pt-PT" dirty="0" err="1"/>
              <a:t>ºC</a:t>
            </a:r>
            <a:r>
              <a:rPr lang="pt-PT" dirty="0"/>
              <a:t> - 1 min. (emparelhamento)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72 </a:t>
            </a:r>
            <a:r>
              <a:rPr lang="pt-PT" dirty="0" err="1"/>
              <a:t>ºC</a:t>
            </a:r>
            <a:r>
              <a:rPr lang="pt-PT" dirty="0"/>
              <a:t> - 3 min (extensão: 1 min por cada 1000 </a:t>
            </a:r>
            <a:r>
              <a:rPr lang="pt-PT" dirty="0" err="1"/>
              <a:t>bp</a:t>
            </a:r>
            <a:r>
              <a:rPr lang="pt-PT" dirty="0"/>
              <a:t>)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Repetir os passos de 2 a 4 - 29x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72 </a:t>
            </a:r>
            <a:r>
              <a:rPr lang="pt-PT" dirty="0" err="1"/>
              <a:t>ºC</a:t>
            </a:r>
            <a:r>
              <a:rPr lang="pt-PT" dirty="0"/>
              <a:t> – 10 min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4 </a:t>
            </a:r>
            <a:r>
              <a:rPr lang="pt-PT" dirty="0" err="1"/>
              <a:t>ºC</a:t>
            </a:r>
            <a:r>
              <a:rPr lang="pt-PT" dirty="0"/>
              <a:t>, até retirar do PCR</a:t>
            </a:r>
          </a:p>
          <a:p>
            <a:pPr lvl="0">
              <a:lnSpc>
                <a:spcPct val="150000"/>
              </a:lnSpc>
            </a:pPr>
            <a:r>
              <a:rPr lang="pt-PT" dirty="0"/>
              <a:t>Congelar a -20ºC até utilização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pic>
        <p:nvPicPr>
          <p:cNvPr id="9" name="Picture 2" descr="Resultado de imagem para PCR equipamento bio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096344" cy="309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Digestão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19675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Existem várias enzimas que atuam sobre os ácidos nucleicos, algumas sem especificidade em relação às bases, como a </a:t>
            </a:r>
            <a:r>
              <a:rPr lang="pt-PT" dirty="0" err="1"/>
              <a:t>DNase</a:t>
            </a:r>
            <a:r>
              <a:rPr lang="pt-PT" dirty="0"/>
              <a:t> que degrada moléculas de DNA e a </a:t>
            </a:r>
            <a:r>
              <a:rPr lang="pt-PT" dirty="0" err="1"/>
              <a:t>RNase</a:t>
            </a:r>
            <a:r>
              <a:rPr lang="pt-PT" dirty="0"/>
              <a:t> que degrada moléculas de RNA.</a:t>
            </a:r>
          </a:p>
          <a:p>
            <a:r>
              <a:rPr lang="pt-PT" dirty="0"/>
              <a:t>Por outro lado existem enzimas com elevada especificidade – ex. </a:t>
            </a:r>
            <a:r>
              <a:rPr lang="pt-PT" b="1" dirty="0"/>
              <a:t>enzimas de restrição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251520" y="282883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As sequências de reconhecimento são em geral simétricas, isto é, a mesma sequência de 4 a 8 nucleótidos quando lida na direção 5'- 3', está presente em ambas as cadeias do DNA, ocorrendo portanto em sentidos inversos na dupla hélice.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763284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Digestão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544" y="1217182"/>
            <a:ext cx="911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resultado do corte de uma molécula de DNA por uma enzima de restrição pode gerar fragmentos com extremidades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retas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como é o caso da enzima 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Hpa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 porém, a maioria das enzimas de restrição, ao cortar a dupla hélice, origina fragmentos com extremidades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coesivas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811720" y="2646489"/>
            <a:ext cx="7787277" cy="3833381"/>
            <a:chOff x="811720" y="2646489"/>
            <a:chExt cx="7787277" cy="3833381"/>
          </a:xfrm>
        </p:grpSpPr>
        <p:grpSp>
          <p:nvGrpSpPr>
            <p:cNvPr id="20" name="Grupo 19"/>
            <p:cNvGrpSpPr/>
            <p:nvPr/>
          </p:nvGrpSpPr>
          <p:grpSpPr>
            <a:xfrm>
              <a:off x="811720" y="2646489"/>
              <a:ext cx="7787277" cy="3833381"/>
              <a:chOff x="811720" y="2646489"/>
              <a:chExt cx="7787277" cy="3833381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 l="10499"/>
              <a:stretch/>
            </p:blipFill>
            <p:spPr>
              <a:xfrm rot="20605930">
                <a:off x="5533424" y="2975856"/>
                <a:ext cx="1279488" cy="1146578"/>
              </a:xfrm>
              <a:prstGeom prst="rect">
                <a:avLst/>
              </a:prstGeom>
            </p:spPr>
          </p:pic>
          <p:pic>
            <p:nvPicPr>
              <p:cNvPr id="3" name="Imagem 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497"/>
              <a:stretch/>
            </p:blipFill>
            <p:spPr>
              <a:xfrm>
                <a:off x="7092280" y="2646489"/>
                <a:ext cx="1324608" cy="1189147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33908">
                <a:off x="6629618" y="4509239"/>
                <a:ext cx="1969379" cy="1359444"/>
              </a:xfrm>
              <a:prstGeom prst="rect">
                <a:avLst/>
              </a:prstGeom>
            </p:spPr>
          </p:pic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057884">
                <a:off x="5532564" y="5091774"/>
                <a:ext cx="2076753" cy="1156756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11720" y="2885695"/>
                <a:ext cx="2990235" cy="3286398"/>
              </a:xfrm>
              <a:prstGeom prst="rect">
                <a:avLst/>
              </a:prstGeom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5982026" y="6172093"/>
                <a:ext cx="20842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Extremidades </a:t>
                </a:r>
                <a:r>
                  <a:rPr kumimoji="0" lang="pt-P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coesivas</a:t>
                </a:r>
                <a:endParaRPr kumimoji="0" lang="pt-P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6142447" y="4057327"/>
                <a:ext cx="17572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Extremidades </a:t>
                </a:r>
                <a:r>
                  <a:rPr kumimoji="0" lang="pt-P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retas</a:t>
                </a:r>
                <a:endParaRPr kumimoji="0" lang="pt-P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Seta para baixo 15"/>
              <p:cNvSpPr/>
              <p:nvPr/>
            </p:nvSpPr>
            <p:spPr>
              <a:xfrm rot="16200000">
                <a:off x="4427558" y="3187564"/>
                <a:ext cx="360040" cy="936104"/>
              </a:xfrm>
              <a:prstGeom prst="downArrow">
                <a:avLst/>
              </a:prstGeom>
              <a:solidFill>
                <a:srgbClr val="33992D"/>
              </a:solidFill>
              <a:ln>
                <a:solidFill>
                  <a:srgbClr val="3399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6282" y="5249492"/>
                <a:ext cx="969348" cy="420660"/>
              </a:xfrm>
              <a:prstGeom prst="rect">
                <a:avLst/>
              </a:prstGeom>
            </p:spPr>
          </p:pic>
        </p:grpSp>
        <p:sp>
          <p:nvSpPr>
            <p:cNvPr id="22" name="CaixaDeTexto 21"/>
            <p:cNvSpPr txBox="1"/>
            <p:nvPr/>
          </p:nvSpPr>
          <p:spPr>
            <a:xfrm>
              <a:off x="1910793" y="4246642"/>
              <a:ext cx="7920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9A1A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corte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661158" y="5864316"/>
              <a:ext cx="7920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9A1A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corte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11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Digestão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953">
            <a:extLst>
              <a:ext uri="{FF2B5EF4-FFF2-40B4-BE49-F238E27FC236}">
                <a16:creationId xmlns:a16="http://schemas.microsoft.com/office/drawing/2014/main" id="{5CF2ACE6-C7FE-42F6-8167-E936AF75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688"/>
            <a:ext cx="4427984" cy="513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No laboratório…..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Tampão: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Concentração salina; catiões (Na</a:t>
            </a:r>
            <a:r>
              <a:rPr kumimoji="0" lang="pt-PT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+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,</a:t>
            </a:r>
            <a:r>
              <a:rPr kumimoji="0" lang="pt-PT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K</a:t>
            </a:r>
            <a:r>
              <a:rPr kumimoji="0" lang="pt-PT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+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); pH (geralmente 8)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Temperatura: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geralmente 37ºC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Conservação: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glicerol, baixa temperatura. Importante: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Não descongelar!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Atividade “</a:t>
            </a:r>
            <a:r>
              <a:rPr kumimoji="0" lang="pt-P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star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”: 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em condições não óptimas (ex: 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Eco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RI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Digestão multipla: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tampão compatível ou purificação do DNA entre digestões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Tipo de DNA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(sequências adjacentes)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FB6409B-71FA-4240-B4E2-A36A6EA1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731301"/>
            <a:ext cx="3664645" cy="41359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Digestão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3" name="Rectangle 953"/>
          <p:cNvSpPr>
            <a:spLocks noChangeArrowheads="1"/>
          </p:cNvSpPr>
          <p:nvPr/>
        </p:nvSpPr>
        <p:spPr bwMode="auto">
          <a:xfrm>
            <a:off x="288032" y="1047257"/>
            <a:ext cx="9396536" cy="7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u="sng" dirty="0"/>
              <a:t>Digestão com enzima de restrição</a:t>
            </a:r>
            <a:endParaRPr lang="pt-PT" dirty="0"/>
          </a:p>
          <a:p>
            <a:r>
              <a:rPr lang="pt-PT" b="1" dirty="0"/>
              <a:t> </a:t>
            </a:r>
            <a:endParaRPr lang="pt-PT" dirty="0"/>
          </a:p>
          <a:p>
            <a:r>
              <a:rPr lang="pt-PT" dirty="0"/>
              <a:t>Digerir o plasmídeo Pjet1.2sp2300 com enzima de restrição </a:t>
            </a:r>
            <a:r>
              <a:rPr lang="pt-PT" i="1" dirty="0" err="1"/>
              <a:t>Xho</a:t>
            </a:r>
            <a:r>
              <a:rPr lang="pt-PT" dirty="0" err="1"/>
              <a:t>I</a:t>
            </a:r>
            <a:r>
              <a:rPr lang="pt-PT" i="1" dirty="0"/>
              <a:t> [</a:t>
            </a:r>
            <a:r>
              <a:rPr lang="pt-PT" dirty="0"/>
              <a:t>10U/µl].</a:t>
            </a:r>
          </a:p>
          <a:p>
            <a:r>
              <a:rPr lang="pt-PT" dirty="0"/>
              <a:t> </a:t>
            </a:r>
          </a:p>
          <a:p>
            <a:pPr algn="ctr"/>
            <a:r>
              <a:rPr lang="en-US" b="1" dirty="0"/>
              <a:t>5'	C ↓T C G A G  	3'	 </a:t>
            </a:r>
            <a:endParaRPr lang="pt-PT" b="1" dirty="0"/>
          </a:p>
          <a:p>
            <a:pPr algn="ctr"/>
            <a:r>
              <a:rPr lang="en-US" b="1" dirty="0"/>
              <a:t>3'	G  A G C T ↑C  	5'	</a:t>
            </a:r>
            <a:endParaRPr lang="pt-PT" b="1" dirty="0"/>
          </a:p>
          <a:p>
            <a:r>
              <a:rPr lang="en-US" dirty="0"/>
              <a:t> 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b="1" dirty="0"/>
              <a:t>Mistura de reação (</a:t>
            </a:r>
            <a:r>
              <a:rPr lang="pt-PT" b="1" dirty="0" err="1"/>
              <a:t>microtubo</a:t>
            </a:r>
            <a:r>
              <a:rPr lang="pt-PT" b="1" dirty="0"/>
              <a:t> de 1,5 ml – volume final 25 µl): </a:t>
            </a:r>
          </a:p>
          <a:p>
            <a:pPr>
              <a:lnSpc>
                <a:spcPct val="150000"/>
              </a:lnSpc>
            </a:pPr>
            <a:r>
              <a:rPr lang="pt-PT" dirty="0"/>
              <a:t>- 250 </a:t>
            </a:r>
            <a:r>
              <a:rPr lang="pt-PT" dirty="0" err="1"/>
              <a:t>ng</a:t>
            </a:r>
            <a:r>
              <a:rPr lang="pt-PT" dirty="0"/>
              <a:t> de plasmídeo Pjet1.2sp2300: 2,5 µl se C=100 </a:t>
            </a:r>
            <a:r>
              <a:rPr lang="pt-PT" dirty="0" err="1"/>
              <a:t>ng</a:t>
            </a:r>
            <a:r>
              <a:rPr lang="pt-PT" dirty="0"/>
              <a:t>/µl (</a:t>
            </a:r>
            <a:r>
              <a:rPr lang="pt-PT" b="1" dirty="0">
                <a:highlight>
                  <a:srgbClr val="FFFF00"/>
                </a:highlight>
              </a:rPr>
              <a:t>calcular!</a:t>
            </a:r>
            <a:r>
              <a:rPr lang="pt-PT" dirty="0"/>
              <a:t>)</a:t>
            </a:r>
          </a:p>
          <a:p>
            <a:pPr>
              <a:lnSpc>
                <a:spcPct val="150000"/>
              </a:lnSpc>
            </a:pPr>
            <a:r>
              <a:rPr lang="pt-PT" dirty="0"/>
              <a:t>- enzima </a:t>
            </a:r>
            <a:r>
              <a:rPr lang="pt-PT" i="1" dirty="0" err="1"/>
              <a:t>Xho</a:t>
            </a:r>
            <a:r>
              <a:rPr lang="pt-PT" dirty="0" err="1"/>
              <a:t>I</a:t>
            </a:r>
            <a:r>
              <a:rPr lang="pt-PT" dirty="0"/>
              <a:t>: 1µl</a:t>
            </a:r>
          </a:p>
          <a:p>
            <a:pPr>
              <a:lnSpc>
                <a:spcPct val="150000"/>
              </a:lnSpc>
            </a:pPr>
            <a:r>
              <a:rPr lang="pt-PT" dirty="0"/>
              <a:t>- tampão de reação [10x]: 2,5 µl</a:t>
            </a:r>
          </a:p>
          <a:p>
            <a:pPr>
              <a:lnSpc>
                <a:spcPct val="150000"/>
              </a:lnSpc>
            </a:pPr>
            <a:r>
              <a:rPr lang="pt-PT" dirty="0"/>
              <a:t>- ddH</a:t>
            </a:r>
            <a:r>
              <a:rPr lang="pt-PT" baseline="-25000" dirty="0"/>
              <a:t>2</a:t>
            </a:r>
            <a:r>
              <a:rPr lang="pt-PT" dirty="0"/>
              <a:t>O até perfazer um volume total de 25µl</a:t>
            </a:r>
          </a:p>
          <a:p>
            <a:pPr>
              <a:lnSpc>
                <a:spcPct val="150000"/>
              </a:lnSpc>
            </a:pPr>
            <a:r>
              <a:rPr lang="pt-PT" dirty="0"/>
              <a:t> </a:t>
            </a:r>
          </a:p>
          <a:p>
            <a:pPr>
              <a:lnSpc>
                <a:spcPct val="150000"/>
              </a:lnSpc>
            </a:pPr>
            <a:r>
              <a:rPr lang="pt-PT" dirty="0"/>
              <a:t>Incubar a 37ºC, durante a noite. Congelar a -20ºC até utilização.</a:t>
            </a:r>
          </a:p>
          <a:p>
            <a:pPr>
              <a:lnSpc>
                <a:spcPct val="150000"/>
              </a:lnSpc>
            </a:pPr>
            <a:r>
              <a:rPr lang="pt-PT" dirty="0"/>
              <a:t> </a:t>
            </a:r>
          </a:p>
          <a:p>
            <a:pPr>
              <a:lnSpc>
                <a:spcPct val="150000"/>
              </a:lnSpc>
            </a:pPr>
            <a:endParaRPr lang="pt-PT" dirty="0">
              <a:ea typeface="Times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dirty="0">
              <a:ea typeface="Times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PT" dirty="0">
                <a:ea typeface="Times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pt-PT" dirty="0">
              <a:ea typeface="Times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dirty="0"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68538" y="1555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Miniprep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537848" y="1723163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930066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Ana\Desktop\LiquidBr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77038"/>
            <a:ext cx="1742942" cy="1310692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574354" y="26443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Cultura bacteriana</a:t>
            </a:r>
          </a:p>
        </p:txBody>
      </p:sp>
      <p:sp>
        <p:nvSpPr>
          <p:cNvPr id="21" name="Arco 20"/>
          <p:cNvSpPr/>
          <p:nvPr/>
        </p:nvSpPr>
        <p:spPr>
          <a:xfrm>
            <a:off x="3850911" y="2443392"/>
            <a:ext cx="144016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42441F-B3EE-7C41-9003-9680E7C1441C}"/>
              </a:ext>
            </a:extLst>
          </p:cNvPr>
          <p:cNvGrpSpPr/>
          <p:nvPr/>
        </p:nvGrpSpPr>
        <p:grpSpPr>
          <a:xfrm>
            <a:off x="2855739" y="1158952"/>
            <a:ext cx="551780" cy="1105444"/>
            <a:chOff x="2987824" y="1413614"/>
            <a:chExt cx="864096" cy="1452417"/>
          </a:xfrm>
        </p:grpSpPr>
        <p:pic>
          <p:nvPicPr>
            <p:cNvPr id="19" name="Picture 2" descr="http://t0.gstatic.com/images?q=tbn:ANd9GcSf2Vuowr2t6SHDVZejDAK8mRrjyCa5CshAeXbkO_npo-mCGj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413614"/>
              <a:ext cx="864096" cy="1452417"/>
            </a:xfrm>
            <a:prstGeom prst="rect">
              <a:avLst/>
            </a:prstGeom>
            <a:noFill/>
          </p:spPr>
        </p:pic>
        <p:sp>
          <p:nvSpPr>
            <p:cNvPr id="22" name="Oval 21"/>
            <p:cNvSpPr/>
            <p:nvPr/>
          </p:nvSpPr>
          <p:spPr>
            <a:xfrm rot="15144914">
              <a:off x="3558015" y="2641754"/>
              <a:ext cx="184176" cy="64079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2853850" y="252012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bacteriano</a:t>
            </a:r>
          </a:p>
        </p:txBody>
      </p:sp>
      <p:cxnSp>
        <p:nvCxnSpPr>
          <p:cNvPr id="16" name="Conexão recta unidireccional 15"/>
          <p:cNvCxnSpPr/>
          <p:nvPr/>
        </p:nvCxnSpPr>
        <p:spPr>
          <a:xfrm>
            <a:off x="2363027" y="1873475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1464596" y="558924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392650" y="1380624"/>
            <a:ext cx="18024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Ressuspensão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 do </a:t>
            </a:r>
            <a:r>
              <a:rPr kumimoji="0" lang="pt-P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pellet</a:t>
            </a:r>
            <a:endParaRPr kumimoji="0" lang="pt-PT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(Solução 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Incubação 10 min, 4 </a:t>
            </a: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ºC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024859" y="1387452"/>
            <a:ext cx="1682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Lise celular 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(Solução II)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Incubação 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5 min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, 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4 </a:t>
            </a: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ºC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77050" y="3293598"/>
            <a:ext cx="212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Neutralização do DNA 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(Solução III)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Incubação 5 min, 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4 </a:t>
            </a: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ºC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cxnSp>
        <p:nvCxnSpPr>
          <p:cNvPr id="38" name="Conexão recta unidireccional 37"/>
          <p:cNvCxnSpPr/>
          <p:nvPr/>
        </p:nvCxnSpPr>
        <p:spPr>
          <a:xfrm flipH="1">
            <a:off x="6228978" y="3666685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>
            <a:off x="963662" y="4638803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17533-asset-eimg-photono-3256-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5683" y="2964203"/>
            <a:ext cx="1136589" cy="1404824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4788024" y="428471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10 min, 14000g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</p:txBody>
      </p:sp>
      <p:pic>
        <p:nvPicPr>
          <p:cNvPr id="42" name="Picture 2" descr="http://t0.gstatic.com/images?q=tbn:ANd9GcSf2Vuowr2t6SHDVZejDAK8mRrjyCa5CshAeXbkO_npo-mCGj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421" y="2980806"/>
            <a:ext cx="648072" cy="1089313"/>
          </a:xfrm>
          <a:prstGeom prst="rect">
            <a:avLst/>
          </a:prstGeom>
          <a:noFill/>
        </p:spPr>
      </p:pic>
      <p:sp>
        <p:nvSpPr>
          <p:cNvPr id="43" name="CaixaDeTexto 42"/>
          <p:cNvSpPr txBox="1"/>
          <p:nvPr/>
        </p:nvSpPr>
        <p:spPr>
          <a:xfrm>
            <a:off x="2270525" y="3163204"/>
            <a:ext cx="1584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Recolher sobrenadante e adicionar etanol absoluto frio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4" name="Conexão recta unidireccional 43"/>
          <p:cNvCxnSpPr/>
          <p:nvPr/>
        </p:nvCxnSpPr>
        <p:spPr>
          <a:xfrm>
            <a:off x="3237967" y="557778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 descr="17533-asset-eimg-photono-3256-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715" y="2974174"/>
            <a:ext cx="1136589" cy="1404824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333226" y="430010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5 min, 14000g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7" name="Conexão recta unidireccional 46"/>
          <p:cNvCxnSpPr/>
          <p:nvPr/>
        </p:nvCxnSpPr>
        <p:spPr>
          <a:xfrm>
            <a:off x="5005683" y="556374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310034" y="5214867"/>
            <a:ext cx="113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Lavagem do </a:t>
            </a:r>
            <a:r>
              <a:rPr kumimoji="0" lang="pt-P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pellet</a:t>
            </a: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 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(etanol 70%)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</p:txBody>
      </p:sp>
      <p:cxnSp>
        <p:nvCxnSpPr>
          <p:cNvPr id="49" name="Conexão recta unidireccional 48"/>
          <p:cNvCxnSpPr>
            <a:cxnSpLocks/>
          </p:cNvCxnSpPr>
          <p:nvPr/>
        </p:nvCxnSpPr>
        <p:spPr>
          <a:xfrm>
            <a:off x="7915825" y="2707469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icrobial growth at hyperaccelerations up to 403,627 × g | PNAS">
            <a:extLst>
              <a:ext uri="{FF2B5EF4-FFF2-40B4-BE49-F238E27FC236}">
                <a16:creationId xmlns:a16="http://schemas.microsoft.com/office/drawing/2014/main" id="{6DEC6A48-5381-2D49-9619-2CE171A7D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7" t="52100" r="11080"/>
          <a:stretch/>
        </p:blipFill>
        <p:spPr bwMode="auto">
          <a:xfrm>
            <a:off x="3604544" y="1600790"/>
            <a:ext cx="533847" cy="9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Conexão recta unidireccional 15">
            <a:extLst>
              <a:ext uri="{FF2B5EF4-FFF2-40B4-BE49-F238E27FC236}">
                <a16:creationId xmlns:a16="http://schemas.microsoft.com/office/drawing/2014/main" id="{C8B8BF96-EDE4-FD45-B10F-5A2C8A5312BA}"/>
              </a:ext>
            </a:extLst>
          </p:cNvPr>
          <p:cNvCxnSpPr/>
          <p:nvPr/>
        </p:nvCxnSpPr>
        <p:spPr>
          <a:xfrm>
            <a:off x="6300192" y="1869506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37">
            <a:extLst>
              <a:ext uri="{FF2B5EF4-FFF2-40B4-BE49-F238E27FC236}">
                <a16:creationId xmlns:a16="http://schemas.microsoft.com/office/drawing/2014/main" id="{36F734B8-8A5F-CA43-856F-69828E2B2CB3}"/>
              </a:ext>
            </a:extLst>
          </p:cNvPr>
          <p:cNvCxnSpPr/>
          <p:nvPr/>
        </p:nvCxnSpPr>
        <p:spPr>
          <a:xfrm flipH="1">
            <a:off x="4211960" y="368847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unidireccional 37">
            <a:extLst>
              <a:ext uri="{FF2B5EF4-FFF2-40B4-BE49-F238E27FC236}">
                <a16:creationId xmlns:a16="http://schemas.microsoft.com/office/drawing/2014/main" id="{3A931E4B-0C2E-EF46-AA57-953A10F6F80C}"/>
              </a:ext>
            </a:extLst>
          </p:cNvPr>
          <p:cNvCxnSpPr/>
          <p:nvPr/>
        </p:nvCxnSpPr>
        <p:spPr>
          <a:xfrm flipH="1">
            <a:off x="1606030" y="3657124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m 50" descr="17533-asset-eimg-photono-3256-o.jpg">
            <a:extLst>
              <a:ext uri="{FF2B5EF4-FFF2-40B4-BE49-F238E27FC236}">
                <a16:creationId xmlns:a16="http://schemas.microsoft.com/office/drawing/2014/main" id="{20BFAC14-759E-2E47-BFE7-A9EB54F7F7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0566" y="4926665"/>
            <a:ext cx="1136589" cy="1404824"/>
          </a:xfrm>
          <a:prstGeom prst="rect">
            <a:avLst/>
          </a:prstGeom>
        </p:spPr>
      </p:pic>
      <p:sp>
        <p:nvSpPr>
          <p:cNvPr id="54" name="CaixaDeTexto 51">
            <a:extLst>
              <a:ext uri="{FF2B5EF4-FFF2-40B4-BE49-F238E27FC236}">
                <a16:creationId xmlns:a16="http://schemas.microsoft.com/office/drawing/2014/main" id="{FDDABA56-79E2-AA45-B794-FC364205E93B}"/>
              </a:ext>
            </a:extLst>
          </p:cNvPr>
          <p:cNvSpPr txBox="1"/>
          <p:nvPr/>
        </p:nvSpPr>
        <p:spPr>
          <a:xfrm>
            <a:off x="2025758" y="623817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5 min, 14000g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CaixaDeTexto 53">
            <a:extLst>
              <a:ext uri="{FF2B5EF4-FFF2-40B4-BE49-F238E27FC236}">
                <a16:creationId xmlns:a16="http://schemas.microsoft.com/office/drawing/2014/main" id="{9827146B-495D-1D48-94C0-04A95143DB62}"/>
              </a:ext>
            </a:extLst>
          </p:cNvPr>
          <p:cNvSpPr txBox="1"/>
          <p:nvPr/>
        </p:nvSpPr>
        <p:spPr>
          <a:xfrm>
            <a:off x="3867459" y="5316170"/>
            <a:ext cx="113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Secar </a:t>
            </a:r>
            <a:r>
              <a:rPr kumimoji="0" lang="pt-P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pellet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 ao ar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A9DA7E7-47FE-1D46-8A5E-2DDC5EC11DB0}"/>
              </a:ext>
            </a:extLst>
          </p:cNvPr>
          <p:cNvSpPr txBox="1"/>
          <p:nvPr/>
        </p:nvSpPr>
        <p:spPr>
          <a:xfrm>
            <a:off x="5663943" y="531496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Ressuspender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 em ddH</a:t>
            </a:r>
            <a:r>
              <a:rPr kumimoji="0" lang="pt-PT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2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CaixaDeTexto 60">
            <a:extLst>
              <a:ext uri="{FF2B5EF4-FFF2-40B4-BE49-F238E27FC236}">
                <a16:creationId xmlns:a16="http://schemas.microsoft.com/office/drawing/2014/main" id="{B20595F5-FD3B-C145-B67B-F7F7D00B082C}"/>
              </a:ext>
            </a:extLst>
          </p:cNvPr>
          <p:cNvSpPr txBox="1"/>
          <p:nvPr/>
        </p:nvSpPr>
        <p:spPr>
          <a:xfrm>
            <a:off x="7866061" y="5314967"/>
            <a:ext cx="113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Congelar a -20 </a:t>
            </a:r>
            <a:r>
              <a:rPr kumimoji="0" lang="pt-P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ºC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8" name="Conexão recta unidireccional 46">
            <a:extLst>
              <a:ext uri="{FF2B5EF4-FFF2-40B4-BE49-F238E27FC236}">
                <a16:creationId xmlns:a16="http://schemas.microsoft.com/office/drawing/2014/main" id="{139741F5-19E6-3D4F-B429-2E178974BC82}"/>
              </a:ext>
            </a:extLst>
          </p:cNvPr>
          <p:cNvCxnSpPr/>
          <p:nvPr/>
        </p:nvCxnSpPr>
        <p:spPr>
          <a:xfrm>
            <a:off x="7217989" y="556374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4894132-1239-4CD5-82E2-726113EDD385}"/>
              </a:ext>
            </a:extLst>
          </p:cNvPr>
          <p:cNvSpPr/>
          <p:nvPr/>
        </p:nvSpPr>
        <p:spPr>
          <a:xfrm>
            <a:off x="7839718" y="5299898"/>
            <a:ext cx="1222186" cy="527683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Quantificação</a:t>
            </a:r>
            <a:r>
              <a:rPr lang="en-GB" sz="3200" b="1" dirty="0"/>
              <a:t> DNA </a:t>
            </a:r>
            <a:r>
              <a:rPr lang="en-GB" sz="3200" b="1" dirty="0" err="1"/>
              <a:t>plasmídico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572000" y="1303015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/>
              <a:t>Nanodrop</a:t>
            </a:r>
            <a:r>
              <a:rPr lang="pt-PT" b="1" dirty="0"/>
              <a:t>:  </a:t>
            </a:r>
            <a:r>
              <a:rPr lang="pt-PT" dirty="0"/>
              <a:t>aparelho que utiliza o principio da espectrofotometria mas necessita apenas de um pequeno volume de amostra (1-2 </a:t>
            </a:r>
            <a:r>
              <a:rPr lang="pt-PT" dirty="0">
                <a:latin typeface="Symbol" pitchFamily="18" charset="2"/>
              </a:rPr>
              <a:t>m</a:t>
            </a:r>
            <a:r>
              <a:rPr lang="pt-PT" dirty="0"/>
              <a:t>l)</a:t>
            </a:r>
          </a:p>
          <a:p>
            <a:endParaRPr lang="pt-PT" dirty="0"/>
          </a:p>
          <a:p>
            <a:r>
              <a:rPr lang="pt-PT" dirty="0"/>
              <a:t>“As bases púricas e pirimídicas dos nucleótidos absorvem luz ultravioleta (UV) na gama de comprimentos de onda compreendidos entre 200 </a:t>
            </a:r>
            <a:r>
              <a:rPr lang="pt-PT" dirty="0" err="1"/>
              <a:t>nm</a:t>
            </a:r>
            <a:r>
              <a:rPr lang="pt-PT" dirty="0"/>
              <a:t> e 350 </a:t>
            </a:r>
            <a:r>
              <a:rPr lang="pt-PT" dirty="0" err="1"/>
              <a:t>nm</a:t>
            </a:r>
            <a:r>
              <a:rPr lang="pt-PT" dirty="0"/>
              <a:t>, apresentando um pico de absorção máxima a cerca de 260 </a:t>
            </a:r>
            <a:r>
              <a:rPr lang="pt-PT" dirty="0" err="1"/>
              <a:t>nm</a:t>
            </a:r>
            <a:r>
              <a:rPr lang="pt-PT" dirty="0"/>
              <a:t>. Assim, </a:t>
            </a:r>
            <a:r>
              <a:rPr lang="pt-PT" dirty="0">
                <a:highlight>
                  <a:srgbClr val="FFFF00"/>
                </a:highlight>
              </a:rPr>
              <a:t>quanto mais luz for absorvida pela amostra de ácido nucleico, mais elevada será a sua concentração</a:t>
            </a:r>
            <a:r>
              <a:rPr lang="pt-PT" dirty="0"/>
              <a:t>. Usando a Lei de Lambert-</a:t>
            </a:r>
            <a:r>
              <a:rPr lang="pt-PT" dirty="0" err="1"/>
              <a:t>Beer</a:t>
            </a:r>
            <a:r>
              <a:rPr lang="pt-PT" dirty="0"/>
              <a:t> é possível relacionar a quantidade de luz absorvida em função da concentração da molécula que absorve essa luz.</a:t>
            </a:r>
            <a:r>
              <a:rPr lang="pt-PT" i="1" dirty="0"/>
              <a:t>”</a:t>
            </a:r>
            <a:endParaRPr lang="pt-PT" dirty="0"/>
          </a:p>
        </p:txBody>
      </p:sp>
      <p:pic>
        <p:nvPicPr>
          <p:cNvPr id="12" name="Picture 4" descr="Resultado de imagem para Genova n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328985" cy="26642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672408" cy="26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Quantificação</a:t>
            </a:r>
            <a:r>
              <a:rPr lang="en-GB" sz="3200" b="1" dirty="0"/>
              <a:t> DNA </a:t>
            </a:r>
            <a:r>
              <a:rPr lang="en-GB" sz="3200" b="1" dirty="0" err="1"/>
              <a:t>plasmídico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995936" y="1628800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</a:t>
            </a:r>
            <a:r>
              <a:rPr lang="pt-PT" dirty="0" err="1"/>
              <a:t>absorvância</a:t>
            </a:r>
            <a:r>
              <a:rPr lang="pt-PT" dirty="0"/>
              <a:t> a 260 </a:t>
            </a:r>
            <a:r>
              <a:rPr lang="pt-PT" dirty="0" err="1"/>
              <a:t>nm</a:t>
            </a:r>
            <a:r>
              <a:rPr lang="pt-PT" dirty="0"/>
              <a:t> é maior para nucleótidos isolados, intermédia para DNA de cadeia simples (</a:t>
            </a:r>
            <a:r>
              <a:rPr lang="pt-PT" dirty="0" err="1"/>
              <a:t>ssDNA</a:t>
            </a:r>
            <a:r>
              <a:rPr lang="pt-PT" dirty="0"/>
              <a:t>), ou RNA, e menor para DNA de cadeia dupla (</a:t>
            </a:r>
            <a:r>
              <a:rPr lang="pt-PT" dirty="0" err="1"/>
              <a:t>dsDNA</a:t>
            </a:r>
            <a:r>
              <a:rPr lang="pt-PT" dirty="0"/>
              <a:t>). A </a:t>
            </a:r>
            <a:r>
              <a:rPr lang="pt-PT" dirty="0" err="1"/>
              <a:t>absorvância</a:t>
            </a:r>
            <a:r>
              <a:rPr lang="pt-PT" dirty="0"/>
              <a:t> a 260nm é proporcional à </a:t>
            </a:r>
          </a:p>
          <a:p>
            <a:r>
              <a:rPr lang="pt-PT" dirty="0"/>
              <a:t>quantidade de ácidos nucleicos: </a:t>
            </a:r>
            <a:endParaRPr lang="pt-PT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-3226" r="30674" b="51613"/>
          <a:stretch>
            <a:fillRect/>
          </a:stretch>
        </p:blipFill>
        <p:spPr bwMode="auto">
          <a:xfrm>
            <a:off x="3059832" y="3861048"/>
            <a:ext cx="60214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124744"/>
            <a:ext cx="3600400" cy="29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E4B3D-D7EF-1345-A58D-14D3C2A4E973}"/>
              </a:ext>
            </a:extLst>
          </p:cNvPr>
          <p:cNvSpPr txBox="1"/>
          <p:nvPr/>
        </p:nvSpPr>
        <p:spPr>
          <a:xfrm>
            <a:off x="414157" y="5480002"/>
            <a:ext cx="5578835" cy="1200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"/>
              </a:lnSpc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Cálculo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concentrações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DNA e RNA: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[DNA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g/ml] = OD</a:t>
            </a:r>
            <a:r>
              <a:rPr lang="pt-PT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260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50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g/ml x fator de diluição</a:t>
            </a:r>
          </a:p>
          <a:p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[RNA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g/ml] = OD</a:t>
            </a:r>
            <a:r>
              <a:rPr lang="pt-PT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260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40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g/ml x fator de diluição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Quantificação</a:t>
            </a:r>
            <a:r>
              <a:rPr lang="en-GB" sz="3200" b="1" dirty="0"/>
              <a:t> DNA </a:t>
            </a:r>
            <a:r>
              <a:rPr lang="en-GB" sz="3200" b="1" dirty="0" err="1"/>
              <a:t>plasmídico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51520" y="119675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As propriedades óticas são usadas não só para detetar e quantificar os ácidos nucleicos, mas também para </a:t>
            </a:r>
            <a:r>
              <a:rPr lang="pt-PT" dirty="0">
                <a:highlight>
                  <a:srgbClr val="FFFF00"/>
                </a:highlight>
              </a:rPr>
              <a:t>avaliar o seu grau de pureza</a:t>
            </a:r>
            <a:r>
              <a:rPr lang="pt-PT" dirty="0"/>
              <a:t>. Dependendo do protocolo de extração, as preparações podem conter contaminantes tais como proteínas, álcoois, fenóis e sais, capazes de interferir com a quantificação rigorosa das biomoléculas purificadas por sobreposição dos perfis de </a:t>
            </a:r>
            <a:r>
              <a:rPr lang="pt-PT" dirty="0" err="1"/>
              <a:t>absorvância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pic>
        <p:nvPicPr>
          <p:cNvPr id="2054" name="Picture 6" descr="Resultado de imagem para absorbance spectra  DNA contaminants"/>
          <p:cNvPicPr>
            <a:picLocks noChangeAspect="1" noChangeArrowheads="1"/>
          </p:cNvPicPr>
          <p:nvPr/>
        </p:nvPicPr>
        <p:blipFill>
          <a:blip r:embed="rId2" cstate="print"/>
          <a:srcRect b="50691"/>
          <a:stretch>
            <a:fillRect/>
          </a:stretch>
        </p:blipFill>
        <p:spPr bwMode="auto">
          <a:xfrm>
            <a:off x="5292080" y="2708920"/>
            <a:ext cx="3456384" cy="2612410"/>
          </a:xfrm>
          <a:prstGeom prst="rect">
            <a:avLst/>
          </a:prstGeom>
          <a:noFill/>
        </p:spPr>
      </p:pic>
      <p:pic>
        <p:nvPicPr>
          <p:cNvPr id="2056" name="Picture 8" descr="Resultado de imagem para absorbance spectra  DNA contamin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642211" cy="2299345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179512" y="5345921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dirty="0"/>
          </a:p>
          <a:p>
            <a:r>
              <a:rPr lang="pt-PT" sz="1600" b="1" dirty="0"/>
              <a:t>Importante: </a:t>
            </a:r>
            <a:r>
              <a:rPr lang="pt-PT" sz="1600" dirty="0"/>
              <a:t>cálculo das razões A260/A280 e A260/A230</a:t>
            </a:r>
          </a:p>
          <a:p>
            <a:r>
              <a:rPr lang="pt-PT" sz="1600" dirty="0"/>
              <a:t>A260/A280  deve estar entre 1.8 e 2.0. Se  &lt; 1.8 : contaminação com proteínas ou fenóis</a:t>
            </a:r>
          </a:p>
          <a:p>
            <a:r>
              <a:rPr lang="pt-PT" sz="1600" dirty="0"/>
              <a:t>A260/A230  deve estar entre 2.0 e 2.2. Se  &lt; 2.0: contaminantes que absorvem a 230, ex. EDTA, </a:t>
            </a:r>
            <a:r>
              <a:rPr lang="pt-PT" sz="1600" dirty="0" err="1"/>
              <a:t>carbohidratos</a:t>
            </a:r>
            <a:r>
              <a:rPr lang="pt-PT" sz="1600" dirty="0"/>
              <a:t>, sais, ureia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Plasmídio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1" name="CaixaDeTexto 30"/>
          <p:cNvSpPr txBox="1"/>
          <p:nvPr/>
        </p:nvSpPr>
        <p:spPr>
          <a:xfrm>
            <a:off x="3240360" y="1044025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/>
              <a:t>pJET</a:t>
            </a:r>
            <a:r>
              <a:rPr lang="pt-PT" sz="1600" b="1" dirty="0"/>
              <a:t> 1.2 + inserto 2300 </a:t>
            </a:r>
            <a:r>
              <a:rPr lang="pt-PT" sz="1600" b="1" dirty="0" err="1"/>
              <a:t>bp</a:t>
            </a:r>
            <a:endParaRPr lang="pt-PT" sz="1600" b="1" dirty="0"/>
          </a:p>
          <a:p>
            <a:endParaRPr lang="pt-PT" sz="1600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6610E94-D854-43EB-82E7-158D1DD69114}"/>
              </a:ext>
            </a:extLst>
          </p:cNvPr>
          <p:cNvGrpSpPr/>
          <p:nvPr/>
        </p:nvGrpSpPr>
        <p:grpSpPr>
          <a:xfrm>
            <a:off x="755576" y="1529408"/>
            <a:ext cx="7344816" cy="5328592"/>
            <a:chOff x="755576" y="1529408"/>
            <a:chExt cx="7344816" cy="5328592"/>
          </a:xfrm>
        </p:grpSpPr>
        <p:grpSp>
          <p:nvGrpSpPr>
            <p:cNvPr id="11" name="Agrupar 3">
              <a:extLst>
                <a:ext uri="{FF2B5EF4-FFF2-40B4-BE49-F238E27FC236}">
                  <a16:creationId xmlns:a16="http://schemas.microsoft.com/office/drawing/2014/main" id="{0DE23234-D52D-4DB6-970B-25EB9D05A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1529408"/>
              <a:ext cx="7344816" cy="5328592"/>
              <a:chOff x="0" y="0"/>
              <a:chExt cx="32492" cy="23245"/>
            </a:xfrm>
          </p:grpSpPr>
          <p:pic>
            <p:nvPicPr>
              <p:cNvPr id="17" name="Imagem 2">
                <a:extLst>
                  <a:ext uri="{FF2B5EF4-FFF2-40B4-BE49-F238E27FC236}">
                    <a16:creationId xmlns:a16="http://schemas.microsoft.com/office/drawing/2014/main" id="{E2F583E2-EFD9-44C1-9841-565E75E6F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50" t="78893" r="19241" b="14864"/>
              <a:stretch>
                <a:fillRect/>
              </a:stretch>
            </p:blipFill>
            <p:spPr bwMode="auto">
              <a:xfrm>
                <a:off x="158" y="21353"/>
                <a:ext cx="32334" cy="1892"/>
              </a:xfrm>
              <a:prstGeom prst="rect">
                <a:avLst/>
              </a:prstGeom>
              <a:noFill/>
            </p:spPr>
          </p:pic>
          <p:pic>
            <p:nvPicPr>
              <p:cNvPr id="18" name="Imagem 1">
                <a:extLst>
                  <a:ext uri="{FF2B5EF4-FFF2-40B4-BE49-F238E27FC236}">
                    <a16:creationId xmlns:a16="http://schemas.microsoft.com/office/drawing/2014/main" id="{F4841FE0-B354-459D-9F0A-38E0C72063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638" t="17255" r="19214" b="12466"/>
              <a:stretch>
                <a:fillRect/>
              </a:stretch>
            </p:blipFill>
            <p:spPr bwMode="auto">
              <a:xfrm>
                <a:off x="0" y="0"/>
                <a:ext cx="32480" cy="21336"/>
              </a:xfrm>
              <a:prstGeom prst="rect">
                <a:avLst/>
              </a:prstGeom>
              <a:noFill/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7CCCC41-F33F-44F4-B960-C29694729BD1}"/>
                </a:ext>
              </a:extLst>
            </p:cNvPr>
            <p:cNvSpPr txBox="1"/>
            <p:nvPr/>
          </p:nvSpPr>
          <p:spPr>
            <a:xfrm>
              <a:off x="4211960" y="6091551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b="1" dirty="0" err="1">
                  <a:latin typeface="Times" pitchFamily="18" charset="0"/>
                </a:rPr>
                <a:t>XhoI</a:t>
              </a:r>
              <a:endParaRPr lang="pt-PT" sz="1000" b="1" dirty="0">
                <a:latin typeface="Times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39393A-319B-432C-AE0F-49BCC10B9B3D}"/>
                </a:ext>
              </a:extLst>
            </p:cNvPr>
            <p:cNvSpPr/>
            <p:nvPr/>
          </p:nvSpPr>
          <p:spPr>
            <a:xfrm>
              <a:off x="7092280" y="1844823"/>
              <a:ext cx="720080" cy="27497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A26376-3952-4D72-8A68-6DBA778B6440}"/>
                </a:ext>
              </a:extLst>
            </p:cNvPr>
            <p:cNvSpPr/>
            <p:nvPr/>
          </p:nvSpPr>
          <p:spPr>
            <a:xfrm>
              <a:off x="4067944" y="6106358"/>
              <a:ext cx="720080" cy="27497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Abordagem</a:t>
            </a:r>
            <a:r>
              <a:rPr lang="en-GB" sz="3200" b="1" dirty="0"/>
              <a:t> experimental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D38F92-26D3-448F-91EE-B313438320B7}"/>
              </a:ext>
            </a:extLst>
          </p:cNvPr>
          <p:cNvSpPr/>
          <p:nvPr/>
        </p:nvSpPr>
        <p:spPr>
          <a:xfrm>
            <a:off x="1273538" y="3287570"/>
            <a:ext cx="288032" cy="10998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DC4C95C-466F-49DF-B137-E445CF75F30A}"/>
              </a:ext>
            </a:extLst>
          </p:cNvPr>
          <p:cNvGrpSpPr/>
          <p:nvPr/>
        </p:nvGrpSpPr>
        <p:grpSpPr>
          <a:xfrm>
            <a:off x="-4362" y="980728"/>
            <a:ext cx="9328890" cy="3024336"/>
            <a:chOff x="-4362" y="980728"/>
            <a:chExt cx="9328890" cy="3024336"/>
          </a:xfrm>
        </p:grpSpPr>
        <p:pic>
          <p:nvPicPr>
            <p:cNvPr id="11" name="Picture 2" descr="http://t0.gstatic.com/images?q=tbn:ANd9GcSf2Vuowr2t6SHDVZejDAK8mRrjyCa5CshAeXbkO_npo-mCGjE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0734">
              <a:off x="3386450" y="1283962"/>
              <a:ext cx="648072" cy="1089313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>
            <a:xfrm>
              <a:off x="3923928" y="980728"/>
              <a:ext cx="48965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PT" sz="1600" b="1" dirty="0">
                  <a:solidFill>
                    <a:srgbClr val="0070C0"/>
                  </a:solidFill>
                  <a:ea typeface="Times" charset="0"/>
                  <a:cs typeface="Times New Roman" pitchFamily="18" charset="0"/>
                </a:rPr>
                <a:t>Amplificação do inserto de 2300 </a:t>
              </a:r>
              <a:r>
                <a:rPr lang="pt-PT" sz="1600" b="1" dirty="0" err="1">
                  <a:solidFill>
                    <a:srgbClr val="0070C0"/>
                  </a:solidFill>
                  <a:ea typeface="Times" charset="0"/>
                  <a:cs typeface="Times New Roman" pitchFamily="18" charset="0"/>
                </a:rPr>
                <a:t>bp</a:t>
              </a:r>
              <a:r>
                <a:rPr lang="pt-PT" sz="1600" b="1" dirty="0">
                  <a:solidFill>
                    <a:srgbClr val="0070C0"/>
                  </a:solidFill>
                  <a:ea typeface="Times" charset="0"/>
                  <a:cs typeface="Times New Roman" pitchFamily="18" charset="0"/>
                </a:rPr>
                <a:t> por PCR</a:t>
              </a:r>
            </a:p>
            <a:p>
              <a:endParaRPr lang="pt-PT" sz="1600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067944" y="1484784"/>
              <a:ext cx="446449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/>
                <a:t>Tampão [10x]: 2 µl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/>
                <a:t>MgCl</a:t>
              </a:r>
              <a:r>
                <a:rPr lang="pt-PT" sz="1200" baseline="-25000" dirty="0"/>
                <a:t>2</a:t>
              </a:r>
              <a:r>
                <a:rPr lang="pt-PT" sz="1200" dirty="0"/>
                <a:t> [25 </a:t>
              </a:r>
              <a:r>
                <a:rPr lang="pt-PT" sz="1200" dirty="0" err="1"/>
                <a:t>mM</a:t>
              </a:r>
              <a:r>
                <a:rPr lang="pt-PT" sz="1200" dirty="0"/>
                <a:t>]: 2 µl 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200" dirty="0"/>
                <a:t>Primer </a:t>
              </a:r>
              <a:r>
                <a:rPr lang="en-US" sz="1200" dirty="0" err="1"/>
                <a:t>PjetFwd</a:t>
              </a:r>
              <a:r>
                <a:rPr lang="en-US" sz="1200" dirty="0"/>
                <a:t> [5 </a:t>
              </a:r>
              <a:r>
                <a:rPr lang="en-US" sz="1200" dirty="0" err="1"/>
                <a:t>pmol</a:t>
              </a:r>
              <a:r>
                <a:rPr lang="en-US" sz="1200" dirty="0"/>
                <a:t> µl</a:t>
              </a:r>
              <a:r>
                <a:rPr lang="en-US" sz="1200" baseline="30000" dirty="0"/>
                <a:t>-1</a:t>
              </a:r>
              <a:r>
                <a:rPr lang="en-US" sz="1200" dirty="0"/>
                <a:t>]: 2 µL</a:t>
              </a:r>
              <a:endParaRPr lang="pt-PT" sz="12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200" dirty="0"/>
                <a:t>Primer </a:t>
              </a:r>
              <a:r>
                <a:rPr lang="en-US" sz="1200" dirty="0" err="1"/>
                <a:t>PjetRev</a:t>
              </a:r>
              <a:r>
                <a:rPr lang="en-US" sz="1200" dirty="0"/>
                <a:t> [5 </a:t>
              </a:r>
              <a:r>
                <a:rPr lang="en-US" sz="1200" dirty="0" err="1"/>
                <a:t>pmol</a:t>
              </a:r>
              <a:r>
                <a:rPr lang="en-US" sz="1200" dirty="0"/>
                <a:t> ul</a:t>
              </a:r>
              <a:r>
                <a:rPr lang="en-US" sz="1200" baseline="30000" dirty="0"/>
                <a:t>-1</a:t>
              </a:r>
              <a:r>
                <a:rPr lang="en-US" sz="1200" dirty="0"/>
                <a:t>]: 2 µL </a:t>
              </a:r>
              <a:endParaRPr lang="pt-PT" sz="12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 err="1"/>
                <a:t>dNTP</a:t>
              </a:r>
              <a:r>
                <a:rPr lang="pt-PT" sz="1200" dirty="0"/>
                <a:t> [5 </a:t>
              </a:r>
              <a:r>
                <a:rPr lang="pt-PT" sz="1200" dirty="0" err="1"/>
                <a:t>mM</a:t>
              </a:r>
              <a:r>
                <a:rPr lang="pt-PT" sz="1200" dirty="0"/>
                <a:t>]: 1 µl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/>
                <a:t>DNA:20-50 </a:t>
              </a:r>
              <a:r>
                <a:rPr lang="pt-PT" sz="1200" dirty="0" err="1"/>
                <a:t>ng</a:t>
              </a:r>
              <a:r>
                <a:rPr lang="pt-PT" sz="1200" dirty="0"/>
                <a:t> de DNA </a:t>
              </a:r>
              <a:r>
                <a:rPr lang="pt-PT" sz="1200" dirty="0" err="1"/>
                <a:t>plasmídico</a:t>
              </a:r>
              <a:r>
                <a:rPr lang="pt-PT" sz="1200" dirty="0"/>
                <a:t>  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 err="1"/>
                <a:t>Taq</a:t>
              </a:r>
              <a:r>
                <a:rPr lang="pt-PT" sz="1200" dirty="0"/>
                <a:t> [1U µL</a:t>
              </a:r>
              <a:r>
                <a:rPr lang="pt-PT" sz="1200" baseline="30000" dirty="0"/>
                <a:t>-1</a:t>
              </a:r>
              <a:r>
                <a:rPr lang="pt-PT" sz="1200" dirty="0"/>
                <a:t>]: 0,5 µl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pt-PT" sz="1200" dirty="0"/>
                <a:t>ddH</a:t>
              </a:r>
              <a:r>
                <a:rPr lang="pt-PT" sz="1200" baseline="-25000" dirty="0"/>
                <a:t>2</a:t>
              </a:r>
              <a:r>
                <a:rPr lang="pt-PT" sz="1200" dirty="0"/>
                <a:t>0: para perfazer 20 µl</a:t>
              </a:r>
            </a:p>
            <a:p>
              <a:endParaRPr lang="pt-PT" sz="1200" dirty="0"/>
            </a:p>
          </p:txBody>
        </p:sp>
        <p:cxnSp>
          <p:nvCxnSpPr>
            <p:cNvPr id="21" name="Conexão recta unidireccional 20"/>
            <p:cNvCxnSpPr/>
            <p:nvPr/>
          </p:nvCxnSpPr>
          <p:spPr>
            <a:xfrm>
              <a:off x="6660232" y="2492896"/>
              <a:ext cx="3600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128792" y="1512074"/>
              <a:ext cx="219573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/>
                <a:t>Programa:</a:t>
              </a:r>
            </a:p>
            <a:p>
              <a:endParaRPr lang="pt-PT" sz="1200" b="1" dirty="0"/>
            </a:p>
            <a:p>
              <a:pPr lvl="0"/>
              <a:r>
                <a:rPr lang="pt-PT" sz="1200" dirty="0"/>
                <a:t>94 </a:t>
              </a:r>
              <a:r>
                <a:rPr lang="pt-PT" sz="1200" dirty="0" err="1"/>
                <a:t>ºC</a:t>
              </a:r>
              <a:r>
                <a:rPr lang="pt-PT" sz="1200" dirty="0"/>
                <a:t> - 2 min. </a:t>
              </a:r>
            </a:p>
            <a:p>
              <a:pPr lvl="0"/>
              <a:r>
                <a:rPr lang="pt-PT" sz="1200" dirty="0"/>
                <a:t>94 </a:t>
              </a:r>
              <a:r>
                <a:rPr lang="pt-PT" sz="1200" dirty="0" err="1"/>
                <a:t>ºC</a:t>
              </a:r>
              <a:r>
                <a:rPr lang="pt-PT" sz="1200" dirty="0"/>
                <a:t> - 1 min. </a:t>
              </a:r>
            </a:p>
            <a:p>
              <a:pPr lvl="0"/>
              <a:r>
                <a:rPr lang="pt-PT" sz="1200" dirty="0"/>
                <a:t>60</a:t>
              </a:r>
              <a:r>
                <a:rPr lang="pt-PT" sz="1200" b="1" dirty="0"/>
                <a:t> </a:t>
              </a:r>
              <a:r>
                <a:rPr lang="pt-PT" sz="1200" dirty="0" err="1"/>
                <a:t>ºC</a:t>
              </a:r>
              <a:r>
                <a:rPr lang="pt-PT" sz="1200" dirty="0"/>
                <a:t> - 1 min. </a:t>
              </a:r>
            </a:p>
            <a:p>
              <a:pPr lvl="0"/>
              <a:r>
                <a:rPr lang="pt-PT" sz="1200" dirty="0"/>
                <a:t>72 </a:t>
              </a:r>
              <a:r>
                <a:rPr lang="pt-PT" sz="1200" dirty="0" err="1"/>
                <a:t>ºC</a:t>
              </a:r>
              <a:r>
                <a:rPr lang="pt-PT" sz="1200" dirty="0"/>
                <a:t> - 3 min</a:t>
              </a:r>
            </a:p>
            <a:p>
              <a:pPr lvl="0"/>
              <a:r>
                <a:rPr lang="pt-PT" sz="1200" dirty="0"/>
                <a:t>Repetir os passos de 2 a 4 - 29x</a:t>
              </a:r>
            </a:p>
            <a:p>
              <a:pPr lvl="0"/>
              <a:r>
                <a:rPr lang="pt-PT" sz="1200" dirty="0"/>
                <a:t>72 </a:t>
              </a:r>
              <a:r>
                <a:rPr lang="pt-PT" sz="1200" dirty="0" err="1"/>
                <a:t>ºC</a:t>
              </a:r>
              <a:r>
                <a:rPr lang="pt-PT" sz="1200" dirty="0"/>
                <a:t> – 10 min</a:t>
              </a:r>
            </a:p>
            <a:p>
              <a:pPr lvl="0"/>
              <a:r>
                <a:rPr lang="pt-PT" sz="1200" dirty="0"/>
                <a:t>4 </a:t>
              </a:r>
              <a:r>
                <a:rPr lang="pt-PT" sz="1200" dirty="0" err="1"/>
                <a:t>ºC</a:t>
              </a:r>
              <a:r>
                <a:rPr lang="pt-PT" sz="1200" dirty="0"/>
                <a:t>, até retirar do PCR</a:t>
              </a:r>
            </a:p>
            <a:p>
              <a:pPr lvl="0"/>
              <a:r>
                <a:rPr lang="pt-PT" sz="1200" dirty="0"/>
                <a:t>Congelar a -20ºC até utilização</a:t>
              </a:r>
            </a:p>
            <a:p>
              <a:endParaRPr lang="pt-PT" sz="1200" dirty="0"/>
            </a:p>
          </p:txBody>
        </p:sp>
        <p:grpSp>
          <p:nvGrpSpPr>
            <p:cNvPr id="23" name="Agrupar 3">
              <a:extLst>
                <a:ext uri="{FF2B5EF4-FFF2-40B4-BE49-F238E27FC236}">
                  <a16:creationId xmlns:a16="http://schemas.microsoft.com/office/drawing/2014/main" id="{22E348D7-5414-425C-9E6E-35021092E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62" y="1484784"/>
              <a:ext cx="2937926" cy="2131437"/>
              <a:chOff x="0" y="0"/>
              <a:chExt cx="32492" cy="23245"/>
            </a:xfrm>
          </p:grpSpPr>
          <p:pic>
            <p:nvPicPr>
              <p:cNvPr id="30" name="Imagem 2">
                <a:extLst>
                  <a:ext uri="{FF2B5EF4-FFF2-40B4-BE49-F238E27FC236}">
                    <a16:creationId xmlns:a16="http://schemas.microsoft.com/office/drawing/2014/main" id="{646532FE-1D5B-45DB-A2BF-436352CCF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50" t="78893" r="19241" b="14864"/>
              <a:stretch>
                <a:fillRect/>
              </a:stretch>
            </p:blipFill>
            <p:spPr bwMode="auto">
              <a:xfrm>
                <a:off x="158" y="21353"/>
                <a:ext cx="32334" cy="1892"/>
              </a:xfrm>
              <a:prstGeom prst="rect">
                <a:avLst/>
              </a:prstGeom>
              <a:noFill/>
            </p:spPr>
          </p:pic>
          <p:pic>
            <p:nvPicPr>
              <p:cNvPr id="31" name="Imagem 1">
                <a:extLst>
                  <a:ext uri="{FF2B5EF4-FFF2-40B4-BE49-F238E27FC236}">
                    <a16:creationId xmlns:a16="http://schemas.microsoft.com/office/drawing/2014/main" id="{65B47973-41B8-4386-AFB1-DF91B82A2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638" t="17255" r="19214" b="12466"/>
              <a:stretch>
                <a:fillRect/>
              </a:stretch>
            </p:blipFill>
            <p:spPr bwMode="auto">
              <a:xfrm>
                <a:off x="0" y="0"/>
                <a:ext cx="32480" cy="2133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5077DC5-68B7-447A-BF21-4386CCFBCE68}"/>
                </a:ext>
              </a:extLst>
            </p:cNvPr>
            <p:cNvSpPr txBox="1"/>
            <p:nvPr/>
          </p:nvSpPr>
          <p:spPr>
            <a:xfrm>
              <a:off x="1250959" y="3249147"/>
              <a:ext cx="52951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500" b="1" dirty="0" err="1">
                  <a:latin typeface="Times" pitchFamily="18" charset="0"/>
                </a:rPr>
                <a:t>XhoI</a:t>
              </a:r>
              <a:endParaRPr lang="pt-PT" sz="500" b="1" dirty="0">
                <a:latin typeface="Times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2F51AC-76FF-4BB0-B62D-52B2B7D97FD4}"/>
                </a:ext>
              </a:extLst>
            </p:cNvPr>
            <p:cNvSpPr/>
            <p:nvPr/>
          </p:nvSpPr>
          <p:spPr>
            <a:xfrm>
              <a:off x="2516030" y="1599656"/>
              <a:ext cx="288032" cy="109988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D42DED-2396-4B29-BAFE-249FFE9367A1}"/>
                </a:ext>
              </a:extLst>
            </p:cNvPr>
            <p:cNvSpPr/>
            <p:nvPr/>
          </p:nvSpPr>
          <p:spPr>
            <a:xfrm rot="1011763">
              <a:off x="1556224" y="1496359"/>
              <a:ext cx="813374" cy="196360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5E44DD0-4D37-4FD5-B877-1EF3D543B499}"/>
              </a:ext>
            </a:extLst>
          </p:cNvPr>
          <p:cNvGrpSpPr/>
          <p:nvPr/>
        </p:nvGrpSpPr>
        <p:grpSpPr>
          <a:xfrm>
            <a:off x="1913793" y="4293096"/>
            <a:ext cx="6943191" cy="2223536"/>
            <a:chOff x="1913793" y="4293096"/>
            <a:chExt cx="6943191" cy="2223536"/>
          </a:xfrm>
        </p:grpSpPr>
        <p:sp>
          <p:nvSpPr>
            <p:cNvPr id="19" name="CaixaDeTexto 18"/>
            <p:cNvSpPr txBox="1"/>
            <p:nvPr/>
          </p:nvSpPr>
          <p:spPr>
            <a:xfrm>
              <a:off x="3960440" y="4293096"/>
              <a:ext cx="48965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PT" sz="1600" b="1" dirty="0">
                  <a:solidFill>
                    <a:srgbClr val="0070C0"/>
                  </a:solidFill>
                  <a:ea typeface="Times" charset="0"/>
                  <a:cs typeface="Times New Roman" pitchFamily="18" charset="0"/>
                </a:rPr>
                <a:t>Digestão para isolamento do inserto de 2300 </a:t>
              </a:r>
              <a:r>
                <a:rPr lang="pt-PT" sz="1600" b="1" dirty="0" err="1">
                  <a:solidFill>
                    <a:srgbClr val="0070C0"/>
                  </a:solidFill>
                  <a:ea typeface="Times" charset="0"/>
                  <a:cs typeface="Times New Roman" pitchFamily="18" charset="0"/>
                </a:rPr>
                <a:t>bp</a:t>
              </a:r>
              <a:endParaRPr lang="pt-PT" sz="1600" b="1" dirty="0">
                <a:solidFill>
                  <a:srgbClr val="0070C0"/>
                </a:solidFill>
                <a:ea typeface="Times" charset="0"/>
                <a:cs typeface="Times New Roman" pitchFamily="18" charset="0"/>
              </a:endParaRPr>
            </a:p>
            <a:p>
              <a:endParaRPr lang="pt-PT" sz="1600" dirty="0"/>
            </a:p>
          </p:txBody>
        </p:sp>
        <p:pic>
          <p:nvPicPr>
            <p:cNvPr id="26" name="Picture 2" descr="http://t0.gstatic.com/images?q=tbn:ANd9GcSf2Vuowr2t6SHDVZejDAK8mRrjyCa5CshAeXbkO_npo-mCGjE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0734">
              <a:off x="3386451" y="4746150"/>
              <a:ext cx="648072" cy="1089313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>
            <a:xfrm>
              <a:off x="4211960" y="4946972"/>
              <a:ext cx="44644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- 250 </a:t>
              </a:r>
              <a:r>
                <a:rPr lang="pt-PT" sz="1200" dirty="0" err="1"/>
                <a:t>ng</a:t>
              </a:r>
              <a:r>
                <a:rPr lang="pt-PT" sz="1200" dirty="0"/>
                <a:t> de plasmídeo Pjet1.2sp2300: 2,5 µl</a:t>
              </a:r>
            </a:p>
            <a:p>
              <a:r>
                <a:rPr lang="pt-PT" sz="1200" dirty="0"/>
                <a:t>- enzima </a:t>
              </a:r>
              <a:r>
                <a:rPr lang="pt-PT" sz="1200" i="1" dirty="0" err="1"/>
                <a:t>XhoI</a:t>
              </a:r>
              <a:r>
                <a:rPr lang="pt-PT" sz="1200" dirty="0"/>
                <a:t>: 1µl</a:t>
              </a:r>
            </a:p>
            <a:p>
              <a:r>
                <a:rPr lang="pt-PT" sz="1200" dirty="0"/>
                <a:t>- tampão de reação [10x]: 2,5 µl</a:t>
              </a:r>
            </a:p>
            <a:p>
              <a:r>
                <a:rPr lang="pt-PT" sz="1200" dirty="0"/>
                <a:t>- ddH</a:t>
              </a:r>
              <a:r>
                <a:rPr lang="pt-PT" sz="1200" baseline="-25000" dirty="0"/>
                <a:t>2</a:t>
              </a:r>
              <a:r>
                <a:rPr lang="pt-PT" sz="1200" dirty="0"/>
                <a:t>O até perfazer um volume total de 25µl</a:t>
              </a:r>
            </a:p>
            <a:p>
              <a:r>
                <a:rPr lang="pt-PT" sz="1200" dirty="0"/>
                <a:t> </a:t>
              </a:r>
            </a:p>
            <a:p>
              <a:r>
                <a:rPr lang="pt-PT" sz="1200" dirty="0"/>
                <a:t>Incubar a 37ºC, durante a noite. Congelar a -20ºC até utilização.</a:t>
              </a:r>
            </a:p>
            <a:p>
              <a:endParaRPr lang="pt-PT" sz="1200" dirty="0"/>
            </a:p>
          </p:txBody>
        </p: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01E800FC-0633-417F-AD89-4DDF32BEB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93" y="4342337"/>
              <a:ext cx="1521083" cy="1956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PCR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Rectangle 953"/>
          <p:cNvSpPr>
            <a:spLocks noChangeArrowheads="1"/>
          </p:cNvSpPr>
          <p:nvPr/>
        </p:nvSpPr>
        <p:spPr bwMode="auto">
          <a:xfrm>
            <a:off x="251520" y="641593"/>
            <a:ext cx="4536504" cy="20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ctr"/>
            <a:endParaRPr lang="pt-PT" dirty="0">
              <a:ea typeface="Times" charset="0"/>
              <a:cs typeface="Times New Roman" pitchFamily="18" charset="0"/>
            </a:endParaRPr>
          </a:p>
          <a:p>
            <a:pPr algn="just"/>
            <a:r>
              <a:rPr lang="pt-PT" dirty="0">
                <a:ea typeface="Times" charset="0"/>
                <a:cs typeface="Times New Roman" pitchFamily="18" charset="0"/>
              </a:rPr>
              <a:t>Reacção em cadeia da polimerase: usada a partir dos anos 80 </a:t>
            </a:r>
          </a:p>
          <a:p>
            <a:pPr algn="just"/>
            <a:r>
              <a:rPr lang="pt-PT" sz="1600" dirty="0">
                <a:ea typeface="Times" charset="0"/>
                <a:cs typeface="Times New Roman" pitchFamily="18" charset="0"/>
              </a:rPr>
              <a:t>(Kary Mullis, prémio Nobel)</a:t>
            </a:r>
          </a:p>
          <a:p>
            <a:pPr algn="just"/>
            <a:endParaRPr lang="pt-PT" dirty="0">
              <a:ea typeface="Times" charset="0"/>
              <a:cs typeface="Times New Roman" pitchFamily="18" charset="0"/>
            </a:endParaRPr>
          </a:p>
          <a:p>
            <a:pPr algn="just"/>
            <a:r>
              <a:rPr lang="pt-PT" dirty="0">
                <a:ea typeface="Times" charset="0"/>
                <a:cs typeface="Times New Roman" pitchFamily="18" charset="0"/>
              </a:rPr>
              <a:t>Amplificação de DNA sem uso de organismo vivo </a:t>
            </a:r>
          </a:p>
        </p:txBody>
      </p:sp>
      <p:sp>
        <p:nvSpPr>
          <p:cNvPr id="24" name="Rectangle 953"/>
          <p:cNvSpPr>
            <a:spLocks noChangeArrowheads="1"/>
          </p:cNvSpPr>
          <p:nvPr/>
        </p:nvSpPr>
        <p:spPr bwMode="auto">
          <a:xfrm>
            <a:off x="5436096" y="1458118"/>
            <a:ext cx="3384376" cy="15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i="1" dirty="0">
                <a:solidFill>
                  <a:srgbClr val="00B050"/>
                </a:solidFill>
                <a:ea typeface="Times" charset="0"/>
                <a:cs typeface="Times New Roman" pitchFamily="18" charset="0"/>
              </a:rPr>
              <a:t>Thermus aquaticus</a:t>
            </a:r>
          </a:p>
          <a:p>
            <a:endParaRPr lang="pt-PT" i="1" dirty="0">
              <a:solidFill>
                <a:srgbClr val="00B050"/>
              </a:solidFill>
              <a:ea typeface="Times" charset="0"/>
              <a:cs typeface="Times New Roman" pitchFamily="18" charset="0"/>
            </a:endParaRPr>
          </a:p>
          <a:p>
            <a:pPr algn="just"/>
            <a:r>
              <a:rPr lang="en-US" dirty="0" err="1"/>
              <a:t>Taq</a:t>
            </a:r>
            <a:r>
              <a:rPr lang="en-US" dirty="0"/>
              <a:t> </a:t>
            </a:r>
            <a:r>
              <a:rPr lang="en-US" dirty="0" err="1"/>
              <a:t>polimerase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MW ~94 </a:t>
            </a:r>
            <a:r>
              <a:rPr lang="en-US" dirty="0" err="1"/>
              <a:t>kDa</a:t>
            </a:r>
            <a:r>
              <a:rPr lang="en-US" dirty="0"/>
              <a:t>;  </a:t>
            </a:r>
            <a:r>
              <a:rPr lang="en-US" dirty="0" err="1"/>
              <a:t>resistente</a:t>
            </a:r>
            <a:r>
              <a:rPr lang="en-US" dirty="0"/>
              <a:t> a </a:t>
            </a:r>
            <a:r>
              <a:rPr lang="en-US" dirty="0" err="1"/>
              <a:t>altas</a:t>
            </a:r>
            <a:r>
              <a:rPr lang="en-US" dirty="0"/>
              <a:t> </a:t>
            </a:r>
            <a:r>
              <a:rPr lang="en-US" dirty="0" err="1"/>
              <a:t>temperaturas</a:t>
            </a:r>
            <a:endParaRPr lang="pt-PT" i="1" dirty="0">
              <a:solidFill>
                <a:srgbClr val="00B050"/>
              </a:solidFill>
              <a:ea typeface="Times" charset="0"/>
              <a:cs typeface="Times New Roman" pitchFamily="18" charset="0"/>
            </a:endParaRPr>
          </a:p>
        </p:txBody>
      </p:sp>
      <p:pic>
        <p:nvPicPr>
          <p:cNvPr id="25" name="Picture 36" descr="C:\Users\rita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402" y="3068960"/>
            <a:ext cx="3227062" cy="2074540"/>
          </a:xfrm>
          <a:prstGeom prst="rect">
            <a:avLst/>
          </a:prstGeom>
          <a:noFill/>
        </p:spPr>
      </p:pic>
      <p:pic>
        <p:nvPicPr>
          <p:cNvPr id="26" name="Picture 37" descr="C:\Users\rita\AppData\Local\Microsoft\Windows\Temporary Internet Files\Content.IE5\2JS9TIUE\figure-09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4267200" cy="3023616"/>
          </a:xfrm>
          <a:prstGeom prst="rect">
            <a:avLst/>
          </a:prstGeom>
          <a:noFill/>
        </p:spPr>
      </p:pic>
      <p:sp>
        <p:nvSpPr>
          <p:cNvPr id="27" name="Rectangle 953"/>
          <p:cNvSpPr>
            <a:spLocks noChangeArrowheads="1"/>
          </p:cNvSpPr>
          <p:nvPr/>
        </p:nvSpPr>
        <p:spPr bwMode="auto">
          <a:xfrm>
            <a:off x="5364088" y="5259979"/>
            <a:ext cx="3384376" cy="12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1600" i="1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Técnica </a:t>
            </a:r>
            <a:r>
              <a:rPr lang="pt-PT" sz="1600" i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fundamental de Biologia Molecular</a:t>
            </a:r>
            <a:endParaRPr lang="pt-PT" sz="1600" i="1" dirty="0">
              <a:solidFill>
                <a:srgbClr val="00B050"/>
              </a:solidFill>
              <a:ea typeface="Times" charset="0"/>
              <a:cs typeface="Times New Roman" pitchFamily="18" charset="0"/>
            </a:endParaRPr>
          </a:p>
          <a:p>
            <a:pPr algn="just"/>
            <a:r>
              <a:rPr lang="en-US" sz="1200" dirty="0" err="1"/>
              <a:t>Clonagem</a:t>
            </a:r>
            <a:r>
              <a:rPr lang="en-US" sz="1200" dirty="0"/>
              <a:t>, </a:t>
            </a:r>
            <a:r>
              <a:rPr lang="en-US" sz="1200" dirty="0" err="1"/>
              <a:t>sequenciação</a:t>
            </a:r>
            <a:r>
              <a:rPr lang="en-US" sz="1200" dirty="0"/>
              <a:t>, </a:t>
            </a:r>
            <a:r>
              <a:rPr lang="en-US" sz="1200" dirty="0" err="1"/>
              <a:t>proteinas</a:t>
            </a:r>
            <a:r>
              <a:rPr lang="en-US" sz="1200" dirty="0"/>
              <a:t> </a:t>
            </a:r>
            <a:r>
              <a:rPr lang="en-US" sz="1200" dirty="0" err="1"/>
              <a:t>recombinantes</a:t>
            </a:r>
            <a:r>
              <a:rPr lang="en-US" sz="1200" dirty="0"/>
              <a:t>, </a:t>
            </a:r>
            <a:r>
              <a:rPr lang="en-US" sz="1200" dirty="0" err="1"/>
              <a:t>detecção</a:t>
            </a:r>
            <a:r>
              <a:rPr lang="en-US" sz="1200" dirty="0"/>
              <a:t> de DNA vestigial;  </a:t>
            </a:r>
            <a:r>
              <a:rPr lang="en-US" sz="1200" dirty="0" err="1"/>
              <a:t>doenças</a:t>
            </a:r>
            <a:r>
              <a:rPr lang="en-US" sz="1200" dirty="0"/>
              <a:t> </a:t>
            </a:r>
            <a:r>
              <a:rPr lang="en-US" sz="1200" dirty="0" err="1"/>
              <a:t>genéticas</a:t>
            </a:r>
            <a:r>
              <a:rPr lang="en-US" sz="1200" dirty="0"/>
              <a:t>, etc. </a:t>
            </a:r>
            <a:endParaRPr lang="pt-PT" sz="1200" i="1" dirty="0">
              <a:solidFill>
                <a:srgbClr val="00B050"/>
              </a:solidFill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584" y="155575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PCR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115194" y="4678179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sz="160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138987" y="2877954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sz="160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3563119" y="4317816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sz="1600"/>
          </a:p>
        </p:txBody>
      </p:sp>
      <p:sp>
        <p:nvSpPr>
          <p:cNvPr id="31" name="Rectangle 953"/>
          <p:cNvSpPr>
            <a:spLocks noChangeArrowheads="1"/>
          </p:cNvSpPr>
          <p:nvPr/>
        </p:nvSpPr>
        <p:spPr bwMode="auto">
          <a:xfrm>
            <a:off x="251520" y="427061"/>
            <a:ext cx="5400600" cy="65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endParaRPr lang="pt-PT" b="1" dirty="0">
              <a:ea typeface="Times" charset="0"/>
              <a:cs typeface="Times New Roman" pitchFamily="18" charset="0"/>
            </a:endParaRPr>
          </a:p>
          <a:p>
            <a:endParaRPr lang="pt-PT" b="1" dirty="0">
              <a:ea typeface="Times" charset="0"/>
              <a:cs typeface="Times New Roman" pitchFamily="18" charset="0"/>
            </a:endParaRPr>
          </a:p>
          <a:p>
            <a:r>
              <a:rPr lang="pt-PT" b="1" dirty="0">
                <a:ea typeface="Times" charset="0"/>
                <a:cs typeface="Times New Roman" pitchFamily="18" charset="0"/>
              </a:rPr>
              <a:t>Componentes: </a:t>
            </a:r>
          </a:p>
          <a:p>
            <a:endParaRPr lang="pt-PT" dirty="0">
              <a:ea typeface="Times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>
                <a:ea typeface="Times" charset="0"/>
                <a:cs typeface="Times New Roman" pitchFamily="18" charset="0"/>
              </a:rPr>
              <a:t> DNA</a:t>
            </a:r>
          </a:p>
          <a:p>
            <a:endParaRPr lang="pt-PT" dirty="0">
              <a:ea typeface="Times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>
                <a:ea typeface="Times" charset="0"/>
                <a:cs typeface="Times New Roman" pitchFamily="18" charset="0"/>
              </a:rPr>
              <a:t> </a:t>
            </a:r>
            <a:r>
              <a:rPr lang="pt-PT" dirty="0" err="1">
                <a:ea typeface="Times" charset="0"/>
                <a:cs typeface="Times New Roman" pitchFamily="18" charset="0"/>
              </a:rPr>
              <a:t>dNTPs</a:t>
            </a:r>
            <a:r>
              <a:rPr lang="pt-PT" dirty="0">
                <a:ea typeface="Times" charset="0"/>
                <a:cs typeface="Times New Roman" pitchFamily="18" charset="0"/>
              </a:rPr>
              <a:t> (mistura dos quatro desoxirribonucleotídeos trifosfatos)</a:t>
            </a:r>
          </a:p>
          <a:p>
            <a:pPr>
              <a:buFont typeface="Arial" pitchFamily="34" charset="0"/>
              <a:buChar char="•"/>
            </a:pPr>
            <a:endParaRPr lang="pt-PT" dirty="0">
              <a:ea typeface="Times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i="1" dirty="0">
                <a:ea typeface="Times" charset="0"/>
                <a:cs typeface="Times New Roman" pitchFamily="18" charset="0"/>
              </a:rPr>
              <a:t> </a:t>
            </a:r>
            <a:r>
              <a:rPr lang="pt-PT" i="1" dirty="0" err="1">
                <a:ea typeface="Times" charset="0"/>
                <a:cs typeface="Times New Roman" pitchFamily="18" charset="0"/>
              </a:rPr>
              <a:t>Primers</a:t>
            </a:r>
            <a:r>
              <a:rPr lang="pt-PT" dirty="0">
                <a:ea typeface="Times" charset="0"/>
                <a:cs typeface="Times New Roman" pitchFamily="18" charset="0"/>
              </a:rPr>
              <a:t> (</a:t>
            </a:r>
            <a:r>
              <a:rPr lang="pt-PT" dirty="0" err="1">
                <a:ea typeface="Times" charset="0"/>
                <a:cs typeface="Times New Roman" pitchFamily="18" charset="0"/>
              </a:rPr>
              <a:t>oligonucleotídeos</a:t>
            </a:r>
            <a:r>
              <a:rPr lang="pt-PT" dirty="0">
                <a:ea typeface="Times" charset="0"/>
                <a:cs typeface="Times New Roman" pitchFamily="18" charset="0"/>
              </a:rPr>
              <a:t>) </a:t>
            </a:r>
          </a:p>
          <a:p>
            <a:endParaRPr lang="pt-PT" dirty="0">
              <a:ea typeface="Times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>
                <a:ea typeface="Times" charset="0"/>
                <a:cs typeface="Times New Roman" pitchFamily="18" charset="0"/>
              </a:rPr>
              <a:t> Enzima (</a:t>
            </a:r>
            <a:r>
              <a:rPr lang="pt-PT" dirty="0" err="1">
                <a:ea typeface="Times" charset="0"/>
                <a:cs typeface="Times New Roman" pitchFamily="18" charset="0"/>
              </a:rPr>
              <a:t>Taq</a:t>
            </a:r>
            <a:r>
              <a:rPr lang="pt-PT" dirty="0">
                <a:ea typeface="Times" charset="0"/>
                <a:cs typeface="Times New Roman" pitchFamily="18" charset="0"/>
              </a:rPr>
              <a:t> DNA polimerase )</a:t>
            </a:r>
          </a:p>
          <a:p>
            <a:pPr>
              <a:buFont typeface="Arial" pitchFamily="34" charset="0"/>
              <a:buChar char="•"/>
            </a:pPr>
            <a:endParaRPr lang="pt-PT" dirty="0">
              <a:ea typeface="Times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PT" dirty="0">
                <a:ea typeface="Times" charset="0"/>
                <a:cs typeface="Times New Roman" pitchFamily="18" charset="0"/>
              </a:rPr>
              <a:t> Solução tampão (pH ; Mg</a:t>
            </a:r>
            <a:r>
              <a:rPr lang="pt-PT" baseline="30000" dirty="0">
                <a:ea typeface="Times" charset="0"/>
                <a:cs typeface="Times New Roman" pitchFamily="18" charset="0"/>
              </a:rPr>
              <a:t>2+</a:t>
            </a:r>
            <a:r>
              <a:rPr lang="pt-PT" dirty="0">
                <a:ea typeface="Times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dirty="0">
              <a:ea typeface="Times" charset="0"/>
              <a:cs typeface="Times New Roman" pitchFamily="18" charset="0"/>
            </a:endParaRPr>
          </a:p>
          <a:p>
            <a:r>
              <a:rPr lang="en-US" b="1" dirty="0">
                <a:ea typeface="Times" charset="0"/>
                <a:cs typeface="Times New Roman" pitchFamily="18" charset="0"/>
              </a:rPr>
              <a:t>Primers* </a:t>
            </a:r>
          </a:p>
          <a:p>
            <a:r>
              <a:rPr lang="en-US" dirty="0" err="1">
                <a:ea typeface="Times" charset="0"/>
                <a:cs typeface="Times New Roman" pitchFamily="18" charset="0"/>
              </a:rPr>
              <a:t>Geralmente</a:t>
            </a:r>
            <a:r>
              <a:rPr lang="en-US" dirty="0">
                <a:ea typeface="Times" charset="0"/>
                <a:cs typeface="Times New Roman" pitchFamily="18" charset="0"/>
              </a:rPr>
              <a:t> 18-24 bases</a:t>
            </a:r>
          </a:p>
          <a:p>
            <a:r>
              <a:rPr lang="en-US" dirty="0">
                <a:ea typeface="Times" charset="0"/>
                <a:cs typeface="Times New Roman" pitchFamily="18" charset="0"/>
              </a:rPr>
              <a:t>~50% GC</a:t>
            </a:r>
          </a:p>
          <a:p>
            <a:r>
              <a:rPr lang="en-US" dirty="0">
                <a:ea typeface="Times" charset="0"/>
                <a:cs typeface="Times New Roman" pitchFamily="18" charset="0"/>
              </a:rPr>
              <a:t>G </a:t>
            </a:r>
            <a:r>
              <a:rPr lang="en-US" dirty="0" err="1">
                <a:ea typeface="Times" charset="0"/>
                <a:cs typeface="Times New Roman" pitchFamily="18" charset="0"/>
              </a:rPr>
              <a:t>ou</a:t>
            </a:r>
            <a:r>
              <a:rPr lang="en-US" dirty="0">
                <a:ea typeface="Times" charset="0"/>
                <a:cs typeface="Times New Roman" pitchFamily="18" charset="0"/>
              </a:rPr>
              <a:t> C </a:t>
            </a:r>
            <a:r>
              <a:rPr lang="en-US" dirty="0" err="1">
                <a:ea typeface="Times" charset="0"/>
                <a:cs typeface="Times New Roman" pitchFamily="18" charset="0"/>
              </a:rPr>
              <a:t>em</a:t>
            </a:r>
            <a:r>
              <a:rPr lang="en-US" dirty="0">
                <a:ea typeface="Times" charset="0"/>
                <a:cs typeface="Times New Roman" pitchFamily="18" charset="0"/>
              </a:rPr>
              <a:t> 3’</a:t>
            </a:r>
          </a:p>
          <a:p>
            <a:r>
              <a:rPr lang="en-US" dirty="0" err="1">
                <a:ea typeface="Times" charset="0"/>
                <a:cs typeface="Times New Roman" pitchFamily="18" charset="0"/>
              </a:rPr>
              <a:t>Preferencialmente</a:t>
            </a:r>
            <a:r>
              <a:rPr lang="en-US" dirty="0">
                <a:ea typeface="Times" charset="0"/>
                <a:cs typeface="Times New Roman" pitchFamily="18" charset="0"/>
              </a:rPr>
              <a:t> Tm </a:t>
            </a:r>
            <a:r>
              <a:rPr lang="en-US" dirty="0" err="1">
                <a:ea typeface="Times" charset="0"/>
                <a:cs typeface="Times New Roman" pitchFamily="18" charset="0"/>
              </a:rPr>
              <a:t>semelhante</a:t>
            </a:r>
            <a:r>
              <a:rPr lang="en-US" dirty="0">
                <a:ea typeface="Times" charset="0"/>
                <a:cs typeface="Times New Roman" pitchFamily="18" charset="0"/>
              </a:rPr>
              <a:t> </a:t>
            </a:r>
            <a:r>
              <a:rPr lang="en-US" dirty="0" err="1">
                <a:ea typeface="Times" charset="0"/>
                <a:cs typeface="Times New Roman" pitchFamily="18" charset="0"/>
              </a:rPr>
              <a:t>nos</a:t>
            </a:r>
            <a:r>
              <a:rPr lang="en-US" dirty="0">
                <a:ea typeface="Times" charset="0"/>
                <a:cs typeface="Times New Roman" pitchFamily="18" charset="0"/>
              </a:rPr>
              <a:t> </a:t>
            </a:r>
            <a:r>
              <a:rPr lang="en-US" dirty="0" err="1">
                <a:ea typeface="Times" charset="0"/>
                <a:cs typeface="Times New Roman" pitchFamily="18" charset="0"/>
              </a:rPr>
              <a:t>dois</a:t>
            </a:r>
            <a:r>
              <a:rPr lang="en-US" dirty="0">
                <a:ea typeface="Times" charset="0"/>
                <a:cs typeface="Times New Roman" pitchFamily="18" charset="0"/>
              </a:rPr>
              <a:t> </a:t>
            </a:r>
            <a:r>
              <a:rPr lang="en-US" i="1" dirty="0">
                <a:ea typeface="Times" charset="0"/>
                <a:cs typeface="Times New Roman" pitchFamily="18" charset="0"/>
              </a:rPr>
              <a:t>primers</a:t>
            </a:r>
          </a:p>
          <a:p>
            <a:r>
              <a:rPr lang="en-US" dirty="0">
                <a:ea typeface="Times" charset="0"/>
                <a:cs typeface="Times New Roman" pitchFamily="18" charset="0"/>
              </a:rPr>
              <a:t> </a:t>
            </a:r>
          </a:p>
          <a:p>
            <a:endParaRPr lang="pt-PT" dirty="0">
              <a:ea typeface="Times" charset="0"/>
              <a:cs typeface="Times New Roman" pitchFamily="18" charset="0"/>
            </a:endParaRPr>
          </a:p>
        </p:txBody>
      </p:sp>
      <p:pic>
        <p:nvPicPr>
          <p:cNvPr id="32" name="Picture 8" descr="http://www.facultystore.co.uk/catalog/images/taq1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160240" cy="1620181"/>
          </a:xfrm>
          <a:prstGeom prst="rect">
            <a:avLst/>
          </a:prstGeom>
          <a:noFill/>
        </p:spPr>
      </p:pic>
      <p:pic>
        <p:nvPicPr>
          <p:cNvPr id="33" name="Picture 16" descr="http://www.biotech-home.com/uploadfile/201103/14/2037100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68760"/>
            <a:ext cx="2160240" cy="1053776"/>
          </a:xfrm>
          <a:prstGeom prst="rect">
            <a:avLst/>
          </a:prstGeom>
          <a:noFill/>
        </p:spPr>
      </p:pic>
      <p:sp>
        <p:nvSpPr>
          <p:cNvPr id="34" name="Rectangle 953"/>
          <p:cNvSpPr>
            <a:spLocks noChangeArrowheads="1"/>
          </p:cNvSpPr>
          <p:nvPr/>
        </p:nvSpPr>
        <p:spPr bwMode="auto">
          <a:xfrm>
            <a:off x="6444208" y="4750161"/>
            <a:ext cx="3384376" cy="16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1600" b="1" i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Programa de PCR</a:t>
            </a:r>
          </a:p>
          <a:p>
            <a:endParaRPr lang="pt-PT" sz="1600" b="1" i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r>
              <a:rPr lang="pt-PT" sz="1600" b="1" i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Vários ciclos (~20-40) de : </a:t>
            </a:r>
          </a:p>
          <a:p>
            <a:pPr algn="just"/>
            <a:r>
              <a:rPr lang="en-US" sz="1600" b="1" dirty="0" err="1"/>
              <a:t>Desnaturação</a:t>
            </a:r>
            <a:endParaRPr lang="en-US" sz="1600" b="1" dirty="0"/>
          </a:p>
          <a:p>
            <a:pPr algn="just"/>
            <a:r>
              <a:rPr lang="en-US" sz="1600" b="1" dirty="0" err="1"/>
              <a:t>Emparelhamento</a:t>
            </a:r>
            <a:r>
              <a:rPr lang="en-US" sz="1600" b="1" dirty="0"/>
              <a:t>  </a:t>
            </a:r>
          </a:p>
          <a:p>
            <a:pPr algn="just"/>
            <a:r>
              <a:rPr lang="en-US" sz="1600" b="1" dirty="0" err="1"/>
              <a:t>Extensão</a:t>
            </a:r>
            <a:r>
              <a:rPr lang="en-US" sz="1600" b="1" dirty="0"/>
              <a:t>. </a:t>
            </a:r>
            <a:endParaRPr lang="pt-PT" sz="1600" b="1" i="1" dirty="0">
              <a:solidFill>
                <a:srgbClr val="00B050"/>
              </a:solidFill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17841</TotalTime>
  <Words>1540</Words>
  <Application>Microsoft Office PowerPoint</Application>
  <PresentationFormat>Apresentação no Ecrã (4:3)</PresentationFormat>
  <Paragraphs>207</Paragraphs>
  <Slides>16</Slides>
  <Notes>8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Grande</vt:lpstr>
      <vt:lpstr>Symbol</vt:lpstr>
      <vt:lpstr>Times</vt:lpstr>
      <vt:lpstr>Wingdings</vt:lpstr>
      <vt:lpstr>Modelo de apresentação predefinido</vt:lpstr>
      <vt:lpstr>Main Achievements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XP</dc:creator>
  <cp:lastModifiedBy>Susana Maria Traquete Serrazina</cp:lastModifiedBy>
  <cp:revision>215</cp:revision>
  <dcterms:created xsi:type="dcterms:W3CDTF">2008-05-16T06:52:09Z</dcterms:created>
  <dcterms:modified xsi:type="dcterms:W3CDTF">2023-11-13T13:48:14Z</dcterms:modified>
</cp:coreProperties>
</file>